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sldIdLst>
    <p:sldId id="256" r:id="rId2"/>
    <p:sldId id="323" r:id="rId3"/>
    <p:sldId id="304" r:id="rId4"/>
    <p:sldId id="305" r:id="rId5"/>
    <p:sldId id="306" r:id="rId6"/>
    <p:sldId id="257" r:id="rId7"/>
    <p:sldId id="307" r:id="rId8"/>
    <p:sldId id="318" r:id="rId9"/>
    <p:sldId id="308" r:id="rId10"/>
    <p:sldId id="286" r:id="rId11"/>
    <p:sldId id="309" r:id="rId12"/>
    <p:sldId id="314" r:id="rId13"/>
    <p:sldId id="316" r:id="rId14"/>
    <p:sldId id="326" r:id="rId15"/>
    <p:sldId id="319" r:id="rId16"/>
    <p:sldId id="315" r:id="rId17"/>
    <p:sldId id="258" r:id="rId18"/>
    <p:sldId id="291" r:id="rId19"/>
    <p:sldId id="259" r:id="rId20"/>
    <p:sldId id="274" r:id="rId21"/>
    <p:sldId id="287" r:id="rId22"/>
    <p:sldId id="263" r:id="rId23"/>
    <p:sldId id="260" r:id="rId24"/>
    <p:sldId id="262" r:id="rId25"/>
    <p:sldId id="264" r:id="rId26"/>
    <p:sldId id="289" r:id="rId27"/>
    <p:sldId id="290" r:id="rId28"/>
    <p:sldId id="297" r:id="rId29"/>
    <p:sldId id="293" r:id="rId30"/>
    <p:sldId id="294" r:id="rId31"/>
    <p:sldId id="295" r:id="rId32"/>
    <p:sldId id="265" r:id="rId33"/>
    <p:sldId id="312" r:id="rId34"/>
    <p:sldId id="327" r:id="rId35"/>
    <p:sldId id="313" r:id="rId36"/>
    <p:sldId id="328" r:id="rId37"/>
    <p:sldId id="276" r:id="rId38"/>
    <p:sldId id="275" r:id="rId39"/>
    <p:sldId id="298" r:id="rId40"/>
    <p:sldId id="299" r:id="rId41"/>
    <p:sldId id="300" r:id="rId42"/>
    <p:sldId id="301" r:id="rId43"/>
    <p:sldId id="284" r:id="rId44"/>
    <p:sldId id="279" r:id="rId45"/>
    <p:sldId id="302" r:id="rId46"/>
    <p:sldId id="317" r:id="rId47"/>
    <p:sldId id="322" r:id="rId48"/>
    <p:sldId id="329" r:id="rId49"/>
    <p:sldId id="321" r:id="rId50"/>
    <p:sldId id="324" r:id="rId51"/>
    <p:sldId id="32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8"/>
  </p:normalViewPr>
  <p:slideViewPr>
    <p:cSldViewPr snapToGrid="0">
      <p:cViewPr>
        <p:scale>
          <a:sx n="108" d="100"/>
          <a:sy n="108" d="100"/>
        </p:scale>
        <p:origin x="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9C118-E7C5-4D73-B310-11D627CF43B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E0D1F1-E5F7-4DBE-BB1A-8AD490BE9A94}">
      <dgm:prSet/>
      <dgm:spPr/>
      <dgm:t>
        <a:bodyPr/>
        <a:lstStyle/>
        <a:p>
          <a:r>
            <a:rPr lang="en-US" dirty="0"/>
            <a:t>How do we ensure the integrity of provenance in a decentralized manner?</a:t>
          </a:r>
        </a:p>
      </dgm:t>
    </dgm:pt>
    <dgm:pt modelId="{CFDAC690-12CB-4262-A878-852C8223B1EB}" type="parTrans" cxnId="{A56BC053-3AC0-408B-9ED5-13E06BC91B7E}">
      <dgm:prSet/>
      <dgm:spPr/>
      <dgm:t>
        <a:bodyPr/>
        <a:lstStyle/>
        <a:p>
          <a:endParaRPr lang="en-US"/>
        </a:p>
      </dgm:t>
    </dgm:pt>
    <dgm:pt modelId="{2C1DB30B-39FD-4A5F-B66A-2871B688D84B}" type="sibTrans" cxnId="{A56BC053-3AC0-408B-9ED5-13E06BC91B7E}">
      <dgm:prSet/>
      <dgm:spPr/>
      <dgm:t>
        <a:bodyPr/>
        <a:lstStyle/>
        <a:p>
          <a:endParaRPr lang="en-US"/>
        </a:p>
      </dgm:t>
    </dgm:pt>
    <dgm:pt modelId="{75329E58-9F60-41BC-8375-ABF993EBF7C2}">
      <dgm:prSet/>
      <dgm:spPr/>
      <dgm:t>
        <a:bodyPr/>
        <a:lstStyle/>
        <a:p>
          <a:r>
            <a:rPr lang="en-US"/>
            <a:t>How do we ensure the confidentiality of provenance (i.e., selectively allow certain interactions to be revealed while keeping others private)?</a:t>
          </a:r>
        </a:p>
      </dgm:t>
    </dgm:pt>
    <dgm:pt modelId="{AD936CCF-51C4-46DF-9645-81582331AD8D}" type="parTrans" cxnId="{F8B107E2-A653-4ABE-91D8-C7A2322A2ABE}">
      <dgm:prSet/>
      <dgm:spPr/>
      <dgm:t>
        <a:bodyPr/>
        <a:lstStyle/>
        <a:p>
          <a:endParaRPr lang="en-US"/>
        </a:p>
      </dgm:t>
    </dgm:pt>
    <dgm:pt modelId="{65395B97-012C-4CD4-99DB-994C9319E2C2}" type="sibTrans" cxnId="{F8B107E2-A653-4ABE-91D8-C7A2322A2ABE}">
      <dgm:prSet/>
      <dgm:spPr/>
      <dgm:t>
        <a:bodyPr/>
        <a:lstStyle/>
        <a:p>
          <a:endParaRPr lang="en-US"/>
        </a:p>
      </dgm:t>
    </dgm:pt>
    <dgm:pt modelId="{E0230A2B-6E6A-4EF4-BF77-E03E4463ABCC}">
      <dgm:prSet/>
      <dgm:spPr/>
      <dgm:t>
        <a:bodyPr/>
        <a:lstStyle/>
        <a:p>
          <a:r>
            <a:rPr lang="en-US"/>
            <a:t>Are interactions the same for both parties?</a:t>
          </a:r>
        </a:p>
      </dgm:t>
    </dgm:pt>
    <dgm:pt modelId="{062C3896-A913-4E32-8008-FAC5E744504F}" type="parTrans" cxnId="{42A93F94-9229-440C-B640-5EA7E8FB48BA}">
      <dgm:prSet/>
      <dgm:spPr/>
      <dgm:t>
        <a:bodyPr/>
        <a:lstStyle/>
        <a:p>
          <a:endParaRPr lang="en-US"/>
        </a:p>
      </dgm:t>
    </dgm:pt>
    <dgm:pt modelId="{57925239-C510-4A64-A4AC-009684D319E7}" type="sibTrans" cxnId="{42A93F94-9229-440C-B640-5EA7E8FB48BA}">
      <dgm:prSet/>
      <dgm:spPr/>
      <dgm:t>
        <a:bodyPr/>
        <a:lstStyle/>
        <a:p>
          <a:endParaRPr lang="en-US"/>
        </a:p>
      </dgm:t>
    </dgm:pt>
    <dgm:pt modelId="{8CB9D139-BFB7-446D-8D6F-A89FDD2E919C}">
      <dgm:prSet/>
      <dgm:spPr/>
      <dgm:t>
        <a:bodyPr/>
        <a:lstStyle/>
        <a:p>
          <a:r>
            <a:rPr lang="en-US"/>
            <a:t>Implementation – where would the interaction provenance information be stored?</a:t>
          </a:r>
        </a:p>
      </dgm:t>
    </dgm:pt>
    <dgm:pt modelId="{12D0DBC6-2BE9-43E9-97D9-D7CEB1378E66}" type="parTrans" cxnId="{236D6E94-D8DC-43F0-B6E8-89D9F31C446D}">
      <dgm:prSet/>
      <dgm:spPr/>
      <dgm:t>
        <a:bodyPr/>
        <a:lstStyle/>
        <a:p>
          <a:endParaRPr lang="en-US"/>
        </a:p>
      </dgm:t>
    </dgm:pt>
    <dgm:pt modelId="{D1A6AA5A-D6E7-4D02-8D79-C95A431F93E4}" type="sibTrans" cxnId="{236D6E94-D8DC-43F0-B6E8-89D9F31C446D}">
      <dgm:prSet/>
      <dgm:spPr/>
      <dgm:t>
        <a:bodyPr/>
        <a:lstStyle/>
        <a:p>
          <a:endParaRPr lang="en-US"/>
        </a:p>
      </dgm:t>
    </dgm:pt>
    <dgm:pt modelId="{50CFE330-B4ED-7540-8842-D9DC6CB7C096}" type="pres">
      <dgm:prSet presAssocID="{C679C118-E7C5-4D73-B310-11D627CF43BE}" presName="linear" presStyleCnt="0">
        <dgm:presLayoutVars>
          <dgm:animLvl val="lvl"/>
          <dgm:resizeHandles val="exact"/>
        </dgm:presLayoutVars>
      </dgm:prSet>
      <dgm:spPr/>
    </dgm:pt>
    <dgm:pt modelId="{67F18C15-EDC8-564A-9BA5-9073B446FC57}" type="pres">
      <dgm:prSet presAssocID="{F9E0D1F1-E5F7-4DBE-BB1A-8AD490BE9A94}" presName="parentText" presStyleLbl="node1" presStyleIdx="0" presStyleCnt="4">
        <dgm:presLayoutVars>
          <dgm:chMax val="0"/>
          <dgm:bulletEnabled val="1"/>
        </dgm:presLayoutVars>
      </dgm:prSet>
      <dgm:spPr/>
    </dgm:pt>
    <dgm:pt modelId="{1B65491F-7B04-A74A-8362-C9586D071537}" type="pres">
      <dgm:prSet presAssocID="{2C1DB30B-39FD-4A5F-B66A-2871B688D84B}" presName="spacer" presStyleCnt="0"/>
      <dgm:spPr/>
    </dgm:pt>
    <dgm:pt modelId="{7E2F988A-4140-8B41-903E-F8D6C3F539DB}" type="pres">
      <dgm:prSet presAssocID="{75329E58-9F60-41BC-8375-ABF993EBF7C2}" presName="parentText" presStyleLbl="node1" presStyleIdx="1" presStyleCnt="4">
        <dgm:presLayoutVars>
          <dgm:chMax val="0"/>
          <dgm:bulletEnabled val="1"/>
        </dgm:presLayoutVars>
      </dgm:prSet>
      <dgm:spPr/>
    </dgm:pt>
    <dgm:pt modelId="{7026538A-7A1F-5B4E-A230-E18AC1841FD0}" type="pres">
      <dgm:prSet presAssocID="{65395B97-012C-4CD4-99DB-994C9319E2C2}" presName="spacer" presStyleCnt="0"/>
      <dgm:spPr/>
    </dgm:pt>
    <dgm:pt modelId="{13D5FA5F-BDCC-4849-BFBD-370F59D2C5F5}" type="pres">
      <dgm:prSet presAssocID="{E0230A2B-6E6A-4EF4-BF77-E03E4463ABCC}" presName="parentText" presStyleLbl="node1" presStyleIdx="2" presStyleCnt="4">
        <dgm:presLayoutVars>
          <dgm:chMax val="0"/>
          <dgm:bulletEnabled val="1"/>
        </dgm:presLayoutVars>
      </dgm:prSet>
      <dgm:spPr/>
    </dgm:pt>
    <dgm:pt modelId="{166CEF8C-1875-D546-BB2E-CCB61C230D25}" type="pres">
      <dgm:prSet presAssocID="{57925239-C510-4A64-A4AC-009684D319E7}" presName="spacer" presStyleCnt="0"/>
      <dgm:spPr/>
    </dgm:pt>
    <dgm:pt modelId="{07BE3F25-E122-E64E-A2A1-AB786400F772}" type="pres">
      <dgm:prSet presAssocID="{8CB9D139-BFB7-446D-8D6F-A89FDD2E919C}" presName="parentText" presStyleLbl="node1" presStyleIdx="3" presStyleCnt="4">
        <dgm:presLayoutVars>
          <dgm:chMax val="0"/>
          <dgm:bulletEnabled val="1"/>
        </dgm:presLayoutVars>
      </dgm:prSet>
      <dgm:spPr/>
    </dgm:pt>
  </dgm:ptLst>
  <dgm:cxnLst>
    <dgm:cxn modelId="{06E60719-4BCC-1640-8A47-4AE4E6640DF9}" type="presOf" srcId="{F9E0D1F1-E5F7-4DBE-BB1A-8AD490BE9A94}" destId="{67F18C15-EDC8-564A-9BA5-9073B446FC57}" srcOrd="0" destOrd="0" presId="urn:microsoft.com/office/officeart/2005/8/layout/vList2"/>
    <dgm:cxn modelId="{A56BC053-3AC0-408B-9ED5-13E06BC91B7E}" srcId="{C679C118-E7C5-4D73-B310-11D627CF43BE}" destId="{F9E0D1F1-E5F7-4DBE-BB1A-8AD490BE9A94}" srcOrd="0" destOrd="0" parTransId="{CFDAC690-12CB-4262-A878-852C8223B1EB}" sibTransId="{2C1DB30B-39FD-4A5F-B66A-2871B688D84B}"/>
    <dgm:cxn modelId="{42A93F94-9229-440C-B640-5EA7E8FB48BA}" srcId="{C679C118-E7C5-4D73-B310-11D627CF43BE}" destId="{E0230A2B-6E6A-4EF4-BF77-E03E4463ABCC}" srcOrd="2" destOrd="0" parTransId="{062C3896-A913-4E32-8008-FAC5E744504F}" sibTransId="{57925239-C510-4A64-A4AC-009684D319E7}"/>
    <dgm:cxn modelId="{236D6E94-D8DC-43F0-B6E8-89D9F31C446D}" srcId="{C679C118-E7C5-4D73-B310-11D627CF43BE}" destId="{8CB9D139-BFB7-446D-8D6F-A89FDD2E919C}" srcOrd="3" destOrd="0" parTransId="{12D0DBC6-2BE9-43E9-97D9-D7CEB1378E66}" sibTransId="{D1A6AA5A-D6E7-4D02-8D79-C95A431F93E4}"/>
    <dgm:cxn modelId="{A8D85595-9C1D-8C47-91A4-8BDB52F70D24}" type="presOf" srcId="{8CB9D139-BFB7-446D-8D6F-A89FDD2E919C}" destId="{07BE3F25-E122-E64E-A2A1-AB786400F772}" srcOrd="0" destOrd="0" presId="urn:microsoft.com/office/officeart/2005/8/layout/vList2"/>
    <dgm:cxn modelId="{FCE012AB-4CF8-4F4C-B513-20146DDED048}" type="presOf" srcId="{75329E58-9F60-41BC-8375-ABF993EBF7C2}" destId="{7E2F988A-4140-8B41-903E-F8D6C3F539DB}" srcOrd="0" destOrd="0" presId="urn:microsoft.com/office/officeart/2005/8/layout/vList2"/>
    <dgm:cxn modelId="{BA40C4B0-C628-F54A-8640-CEBF97392447}" type="presOf" srcId="{C679C118-E7C5-4D73-B310-11D627CF43BE}" destId="{50CFE330-B4ED-7540-8842-D9DC6CB7C096}" srcOrd="0" destOrd="0" presId="urn:microsoft.com/office/officeart/2005/8/layout/vList2"/>
    <dgm:cxn modelId="{B70D4FC9-6A6C-3646-9A16-DF9BA3978AA1}" type="presOf" srcId="{E0230A2B-6E6A-4EF4-BF77-E03E4463ABCC}" destId="{13D5FA5F-BDCC-4849-BFBD-370F59D2C5F5}" srcOrd="0" destOrd="0" presId="urn:microsoft.com/office/officeart/2005/8/layout/vList2"/>
    <dgm:cxn modelId="{F8B107E2-A653-4ABE-91D8-C7A2322A2ABE}" srcId="{C679C118-E7C5-4D73-B310-11D627CF43BE}" destId="{75329E58-9F60-41BC-8375-ABF993EBF7C2}" srcOrd="1" destOrd="0" parTransId="{AD936CCF-51C4-46DF-9645-81582331AD8D}" sibTransId="{65395B97-012C-4CD4-99DB-994C9319E2C2}"/>
    <dgm:cxn modelId="{C6BBBB50-AB98-5749-809B-88CF62E4C551}" type="presParOf" srcId="{50CFE330-B4ED-7540-8842-D9DC6CB7C096}" destId="{67F18C15-EDC8-564A-9BA5-9073B446FC57}" srcOrd="0" destOrd="0" presId="urn:microsoft.com/office/officeart/2005/8/layout/vList2"/>
    <dgm:cxn modelId="{A1DB4808-4E60-6E49-9302-3CED7BD347FB}" type="presParOf" srcId="{50CFE330-B4ED-7540-8842-D9DC6CB7C096}" destId="{1B65491F-7B04-A74A-8362-C9586D071537}" srcOrd="1" destOrd="0" presId="urn:microsoft.com/office/officeart/2005/8/layout/vList2"/>
    <dgm:cxn modelId="{0A378164-61FC-4842-BEF9-9D8AF38EC3A4}" type="presParOf" srcId="{50CFE330-B4ED-7540-8842-D9DC6CB7C096}" destId="{7E2F988A-4140-8B41-903E-F8D6C3F539DB}" srcOrd="2" destOrd="0" presId="urn:microsoft.com/office/officeart/2005/8/layout/vList2"/>
    <dgm:cxn modelId="{EFBD4B62-7DC8-DB40-B975-2C73C95BF63D}" type="presParOf" srcId="{50CFE330-B4ED-7540-8842-D9DC6CB7C096}" destId="{7026538A-7A1F-5B4E-A230-E18AC1841FD0}" srcOrd="3" destOrd="0" presId="urn:microsoft.com/office/officeart/2005/8/layout/vList2"/>
    <dgm:cxn modelId="{A84E0881-7F1F-D247-9ED9-865CA7A96CCF}" type="presParOf" srcId="{50CFE330-B4ED-7540-8842-D9DC6CB7C096}" destId="{13D5FA5F-BDCC-4849-BFBD-370F59D2C5F5}" srcOrd="4" destOrd="0" presId="urn:microsoft.com/office/officeart/2005/8/layout/vList2"/>
    <dgm:cxn modelId="{FB3010A9-785F-0F43-B584-6B7563F6A82C}" type="presParOf" srcId="{50CFE330-B4ED-7540-8842-D9DC6CB7C096}" destId="{166CEF8C-1875-D546-BB2E-CCB61C230D25}" srcOrd="5" destOrd="0" presId="urn:microsoft.com/office/officeart/2005/8/layout/vList2"/>
    <dgm:cxn modelId="{28DEC3DD-5240-624E-B21B-20A1AA87F6CA}" type="presParOf" srcId="{50CFE330-B4ED-7540-8842-D9DC6CB7C096}" destId="{07BE3F25-E122-E64E-A2A1-AB786400F77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0493F-E054-4A9C-810F-10EEA62DB6A8}"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9A962749-07CA-456D-A94E-856774EA2120}">
      <dgm:prSet/>
      <dgm:spPr/>
      <dgm:t>
        <a:bodyPr/>
        <a:lstStyle/>
        <a:p>
          <a:pPr>
            <a:lnSpc>
              <a:spcPct val="100000"/>
            </a:lnSpc>
          </a:pPr>
          <a:r>
            <a:rPr lang="en-US" dirty="0"/>
            <a:t>Interaction provenance can be used to </a:t>
          </a:r>
          <a:r>
            <a:rPr lang="en-US" b="1" dirty="0">
              <a:solidFill>
                <a:srgbClr val="FF0000"/>
              </a:solidFill>
            </a:rPr>
            <a:t>unify authentication factors</a:t>
          </a:r>
        </a:p>
      </dgm:t>
    </dgm:pt>
    <dgm:pt modelId="{B5163CFD-A8D4-4C18-AF4E-BED3010561C5}" type="parTrans" cxnId="{1DF9F916-036F-4DFB-9357-0D6E95EBC00A}">
      <dgm:prSet/>
      <dgm:spPr/>
      <dgm:t>
        <a:bodyPr/>
        <a:lstStyle/>
        <a:p>
          <a:endParaRPr lang="en-US"/>
        </a:p>
      </dgm:t>
    </dgm:pt>
    <dgm:pt modelId="{F81FD273-E8E3-420E-B422-D40C659E05F2}" type="sibTrans" cxnId="{1DF9F916-036F-4DFB-9357-0D6E95EBC00A}">
      <dgm:prSet/>
      <dgm:spPr/>
      <dgm:t>
        <a:bodyPr/>
        <a:lstStyle/>
        <a:p>
          <a:endParaRPr lang="en-US"/>
        </a:p>
      </dgm:t>
    </dgm:pt>
    <dgm:pt modelId="{46852C37-DE5C-4B39-9A78-B77BAEFCC988}">
      <dgm:prSet/>
      <dgm:spPr/>
      <dgm:t>
        <a:bodyPr/>
        <a:lstStyle/>
        <a:p>
          <a:pPr>
            <a:lnSpc>
              <a:spcPct val="100000"/>
            </a:lnSpc>
          </a:pPr>
          <a:r>
            <a:rPr lang="en-US" dirty="0"/>
            <a:t>Such Interaction provenance-based authentication can mimic our real life authentication and trust models, and result in flexible, more expressive security similar to our real life.</a:t>
          </a:r>
        </a:p>
      </dgm:t>
    </dgm:pt>
    <dgm:pt modelId="{D8F00395-09CB-4CCF-A714-8BFB2E67DC5D}" type="parTrans" cxnId="{0D0DA96E-7496-46F0-9E90-F262483C50B6}">
      <dgm:prSet/>
      <dgm:spPr/>
      <dgm:t>
        <a:bodyPr/>
        <a:lstStyle/>
        <a:p>
          <a:endParaRPr lang="en-US"/>
        </a:p>
      </dgm:t>
    </dgm:pt>
    <dgm:pt modelId="{773B1176-C1E6-4BFA-B7E4-07119908FDE7}" type="sibTrans" cxnId="{0D0DA96E-7496-46F0-9E90-F262483C50B6}">
      <dgm:prSet/>
      <dgm:spPr/>
      <dgm:t>
        <a:bodyPr/>
        <a:lstStyle/>
        <a:p>
          <a:endParaRPr lang="en-US"/>
        </a:p>
      </dgm:t>
    </dgm:pt>
    <dgm:pt modelId="{49A75012-6F6B-4385-AD94-E0DB7E2EC92E}" type="pres">
      <dgm:prSet presAssocID="{0AF0493F-E054-4A9C-810F-10EEA62DB6A8}" presName="root" presStyleCnt="0">
        <dgm:presLayoutVars>
          <dgm:dir/>
          <dgm:resizeHandles val="exact"/>
        </dgm:presLayoutVars>
      </dgm:prSet>
      <dgm:spPr/>
    </dgm:pt>
    <dgm:pt modelId="{D94AE99B-28B6-4E86-A89A-61CAF413EBF8}" type="pres">
      <dgm:prSet presAssocID="{9A962749-07CA-456D-A94E-856774EA2120}" presName="compNode" presStyleCnt="0"/>
      <dgm:spPr/>
    </dgm:pt>
    <dgm:pt modelId="{CE924099-0090-4EC7-93EC-7321229A6DA2}" type="pres">
      <dgm:prSet presAssocID="{9A962749-07CA-456D-A94E-856774EA2120}" presName="bgRect" presStyleLbl="bgShp" presStyleIdx="0" presStyleCnt="2"/>
      <dgm:spPr/>
    </dgm:pt>
    <dgm:pt modelId="{65DE4C90-34B9-45EE-97C6-6062E247C669}" type="pres">
      <dgm:prSet presAssocID="{9A962749-07CA-456D-A94E-856774EA212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62E5B2A6-B865-4CA5-BDA4-2037DAE34DF5}" type="pres">
      <dgm:prSet presAssocID="{9A962749-07CA-456D-A94E-856774EA2120}" presName="spaceRect" presStyleCnt="0"/>
      <dgm:spPr/>
    </dgm:pt>
    <dgm:pt modelId="{69ECE26F-6BE8-47BB-B71C-A29DE8EC2AA3}" type="pres">
      <dgm:prSet presAssocID="{9A962749-07CA-456D-A94E-856774EA2120}" presName="parTx" presStyleLbl="revTx" presStyleIdx="0" presStyleCnt="2">
        <dgm:presLayoutVars>
          <dgm:chMax val="0"/>
          <dgm:chPref val="0"/>
        </dgm:presLayoutVars>
      </dgm:prSet>
      <dgm:spPr/>
    </dgm:pt>
    <dgm:pt modelId="{405E5000-2093-44DD-A18D-9ED0A886E087}" type="pres">
      <dgm:prSet presAssocID="{F81FD273-E8E3-420E-B422-D40C659E05F2}" presName="sibTrans" presStyleCnt="0"/>
      <dgm:spPr/>
    </dgm:pt>
    <dgm:pt modelId="{527A4DAD-0B0E-47E0-91EA-88B7A4C427F7}" type="pres">
      <dgm:prSet presAssocID="{46852C37-DE5C-4B39-9A78-B77BAEFCC988}" presName="compNode" presStyleCnt="0"/>
      <dgm:spPr/>
    </dgm:pt>
    <dgm:pt modelId="{6AE3F392-DC48-4C5F-BD80-BBE8995362EA}" type="pres">
      <dgm:prSet presAssocID="{46852C37-DE5C-4B39-9A78-B77BAEFCC988}" presName="bgRect" presStyleLbl="bgShp" presStyleIdx="1" presStyleCnt="2"/>
      <dgm:spPr/>
    </dgm:pt>
    <dgm:pt modelId="{6CCBD52A-64D5-44E6-B8D4-10EF08398C7A}" type="pres">
      <dgm:prSet presAssocID="{46852C37-DE5C-4B39-9A78-B77BAEFCC9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ey"/>
        </a:ext>
      </dgm:extLst>
    </dgm:pt>
    <dgm:pt modelId="{9A5AA5CE-9195-47A3-A347-8B164B6DFFBF}" type="pres">
      <dgm:prSet presAssocID="{46852C37-DE5C-4B39-9A78-B77BAEFCC988}" presName="spaceRect" presStyleCnt="0"/>
      <dgm:spPr/>
    </dgm:pt>
    <dgm:pt modelId="{47C9CDCE-C82F-4545-B6B2-CADB17F96225}" type="pres">
      <dgm:prSet presAssocID="{46852C37-DE5C-4B39-9A78-B77BAEFCC988}" presName="parTx" presStyleLbl="revTx" presStyleIdx="1" presStyleCnt="2">
        <dgm:presLayoutVars>
          <dgm:chMax val="0"/>
          <dgm:chPref val="0"/>
        </dgm:presLayoutVars>
      </dgm:prSet>
      <dgm:spPr/>
    </dgm:pt>
  </dgm:ptLst>
  <dgm:cxnLst>
    <dgm:cxn modelId="{1DF9F916-036F-4DFB-9357-0D6E95EBC00A}" srcId="{0AF0493F-E054-4A9C-810F-10EEA62DB6A8}" destId="{9A962749-07CA-456D-A94E-856774EA2120}" srcOrd="0" destOrd="0" parTransId="{B5163CFD-A8D4-4C18-AF4E-BED3010561C5}" sibTransId="{F81FD273-E8E3-420E-B422-D40C659E05F2}"/>
    <dgm:cxn modelId="{0D0DA96E-7496-46F0-9E90-F262483C50B6}" srcId="{0AF0493F-E054-4A9C-810F-10EEA62DB6A8}" destId="{46852C37-DE5C-4B39-9A78-B77BAEFCC988}" srcOrd="1" destOrd="0" parTransId="{D8F00395-09CB-4CCF-A714-8BFB2E67DC5D}" sibTransId="{773B1176-C1E6-4BFA-B7E4-07119908FDE7}"/>
    <dgm:cxn modelId="{2BA52A84-A5AF-4018-ACD6-F54506AB3694}" type="presOf" srcId="{46852C37-DE5C-4B39-9A78-B77BAEFCC988}" destId="{47C9CDCE-C82F-4545-B6B2-CADB17F96225}" srcOrd="0" destOrd="0" presId="urn:microsoft.com/office/officeart/2018/2/layout/IconVerticalSolidList"/>
    <dgm:cxn modelId="{5D8CA0A0-57F4-4C26-8361-529F3F93B988}" type="presOf" srcId="{9A962749-07CA-456D-A94E-856774EA2120}" destId="{69ECE26F-6BE8-47BB-B71C-A29DE8EC2AA3}" srcOrd="0" destOrd="0" presId="urn:microsoft.com/office/officeart/2018/2/layout/IconVerticalSolidList"/>
    <dgm:cxn modelId="{2476C3FC-66FC-465C-8AF2-5FDAAC631FB2}" type="presOf" srcId="{0AF0493F-E054-4A9C-810F-10EEA62DB6A8}" destId="{49A75012-6F6B-4385-AD94-E0DB7E2EC92E}" srcOrd="0" destOrd="0" presId="urn:microsoft.com/office/officeart/2018/2/layout/IconVerticalSolidList"/>
    <dgm:cxn modelId="{3FD7F8D2-F0A5-47D1-BBAE-41FE18A52F09}" type="presParOf" srcId="{49A75012-6F6B-4385-AD94-E0DB7E2EC92E}" destId="{D94AE99B-28B6-4E86-A89A-61CAF413EBF8}" srcOrd="0" destOrd="0" presId="urn:microsoft.com/office/officeart/2018/2/layout/IconVerticalSolidList"/>
    <dgm:cxn modelId="{0E51BC94-A5F9-4668-92FC-D0C77AAC3CE8}" type="presParOf" srcId="{D94AE99B-28B6-4E86-A89A-61CAF413EBF8}" destId="{CE924099-0090-4EC7-93EC-7321229A6DA2}" srcOrd="0" destOrd="0" presId="urn:microsoft.com/office/officeart/2018/2/layout/IconVerticalSolidList"/>
    <dgm:cxn modelId="{BD3F27C6-9A99-49DC-AB79-B0832DC634B6}" type="presParOf" srcId="{D94AE99B-28B6-4E86-A89A-61CAF413EBF8}" destId="{65DE4C90-34B9-45EE-97C6-6062E247C669}" srcOrd="1" destOrd="0" presId="urn:microsoft.com/office/officeart/2018/2/layout/IconVerticalSolidList"/>
    <dgm:cxn modelId="{AF4EDADD-0C7A-4987-A514-402235C61C62}" type="presParOf" srcId="{D94AE99B-28B6-4E86-A89A-61CAF413EBF8}" destId="{62E5B2A6-B865-4CA5-BDA4-2037DAE34DF5}" srcOrd="2" destOrd="0" presId="urn:microsoft.com/office/officeart/2018/2/layout/IconVerticalSolidList"/>
    <dgm:cxn modelId="{1F2028E7-A131-490F-AC0F-FAEEFC258251}" type="presParOf" srcId="{D94AE99B-28B6-4E86-A89A-61CAF413EBF8}" destId="{69ECE26F-6BE8-47BB-B71C-A29DE8EC2AA3}" srcOrd="3" destOrd="0" presId="urn:microsoft.com/office/officeart/2018/2/layout/IconVerticalSolidList"/>
    <dgm:cxn modelId="{6EBE3152-1330-4CF9-A048-25F44DB41C42}" type="presParOf" srcId="{49A75012-6F6B-4385-AD94-E0DB7E2EC92E}" destId="{405E5000-2093-44DD-A18D-9ED0A886E087}" srcOrd="1" destOrd="0" presId="urn:microsoft.com/office/officeart/2018/2/layout/IconVerticalSolidList"/>
    <dgm:cxn modelId="{E7E3E122-53F8-4ADE-AF90-626DBBA86342}" type="presParOf" srcId="{49A75012-6F6B-4385-AD94-E0DB7E2EC92E}" destId="{527A4DAD-0B0E-47E0-91EA-88B7A4C427F7}" srcOrd="2" destOrd="0" presId="urn:microsoft.com/office/officeart/2018/2/layout/IconVerticalSolidList"/>
    <dgm:cxn modelId="{4961CFEF-B64F-4F05-A5F1-3581C06974CA}" type="presParOf" srcId="{527A4DAD-0B0E-47E0-91EA-88B7A4C427F7}" destId="{6AE3F392-DC48-4C5F-BD80-BBE8995362EA}" srcOrd="0" destOrd="0" presId="urn:microsoft.com/office/officeart/2018/2/layout/IconVerticalSolidList"/>
    <dgm:cxn modelId="{D8BF91EB-6F1B-43E5-BF48-7A23580C2B95}" type="presParOf" srcId="{527A4DAD-0B0E-47E0-91EA-88B7A4C427F7}" destId="{6CCBD52A-64D5-44E6-B8D4-10EF08398C7A}" srcOrd="1" destOrd="0" presId="urn:microsoft.com/office/officeart/2018/2/layout/IconVerticalSolidList"/>
    <dgm:cxn modelId="{A7A059C4-CF07-465E-B8B9-D2D589BDB92D}" type="presParOf" srcId="{527A4DAD-0B0E-47E0-91EA-88B7A4C427F7}" destId="{9A5AA5CE-9195-47A3-A347-8B164B6DFFBF}" srcOrd="2" destOrd="0" presId="urn:microsoft.com/office/officeart/2018/2/layout/IconVerticalSolidList"/>
    <dgm:cxn modelId="{7A289DE2-1B02-479C-8139-AC032C3B010E}" type="presParOf" srcId="{527A4DAD-0B0E-47E0-91EA-88B7A4C427F7}" destId="{47C9CDCE-C82F-4545-B6B2-CADB17F962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4DB7A-C0C4-4CA6-B37A-05823C652D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A812C3A-5565-4805-86DC-6615A956B834}">
      <dgm:prSet/>
      <dgm:spPr/>
      <dgm:t>
        <a:bodyPr/>
        <a:lstStyle/>
        <a:p>
          <a:r>
            <a:rPr lang="en-US" i="1"/>
            <a:t>Increased</a:t>
          </a:r>
          <a:r>
            <a:rPr lang="en-US"/>
            <a:t> security → </a:t>
          </a:r>
          <a:r>
            <a:rPr lang="en-US" i="1"/>
            <a:t>Reduced</a:t>
          </a:r>
          <a:r>
            <a:rPr lang="en-US"/>
            <a:t> usability</a:t>
          </a:r>
        </a:p>
      </dgm:t>
    </dgm:pt>
    <dgm:pt modelId="{9B518F92-1E40-41BE-803B-1EA77681A923}" type="parTrans" cxnId="{3B0D9CDD-957E-41A1-9929-CFB64697E20A}">
      <dgm:prSet/>
      <dgm:spPr/>
      <dgm:t>
        <a:bodyPr/>
        <a:lstStyle/>
        <a:p>
          <a:endParaRPr lang="en-US"/>
        </a:p>
      </dgm:t>
    </dgm:pt>
    <dgm:pt modelId="{D698694F-F935-460E-A8E6-A9665548134E}" type="sibTrans" cxnId="{3B0D9CDD-957E-41A1-9929-CFB64697E20A}">
      <dgm:prSet/>
      <dgm:spPr/>
      <dgm:t>
        <a:bodyPr/>
        <a:lstStyle/>
        <a:p>
          <a:endParaRPr lang="en-US"/>
        </a:p>
      </dgm:t>
    </dgm:pt>
    <dgm:pt modelId="{00FCF2E7-C78E-4C35-9C02-84FEA3E247A3}">
      <dgm:prSet/>
      <dgm:spPr/>
      <dgm:t>
        <a:bodyPr/>
        <a:lstStyle/>
        <a:p>
          <a:r>
            <a:rPr lang="en-US" b="1"/>
            <a:t>Password</a:t>
          </a:r>
          <a:r>
            <a:rPr lang="en-US"/>
            <a:t>: Easy →  </a:t>
          </a:r>
          <a:r>
            <a:rPr lang="en-US" i="1"/>
            <a:t>Vulnerable</a:t>
          </a:r>
          <a:r>
            <a:rPr lang="en-US"/>
            <a:t>, Strong → </a:t>
          </a:r>
          <a:r>
            <a:rPr lang="en-US" i="1"/>
            <a:t>Difficult</a:t>
          </a:r>
          <a:r>
            <a:rPr lang="en-US"/>
            <a:t> to remember</a:t>
          </a:r>
        </a:p>
      </dgm:t>
    </dgm:pt>
    <dgm:pt modelId="{D7B43EDA-6EEC-45F6-AC02-E77F7845ACC2}" type="parTrans" cxnId="{C6AD8248-7712-44ED-8400-A5E6B5D5F859}">
      <dgm:prSet/>
      <dgm:spPr/>
      <dgm:t>
        <a:bodyPr/>
        <a:lstStyle/>
        <a:p>
          <a:endParaRPr lang="en-US"/>
        </a:p>
      </dgm:t>
    </dgm:pt>
    <dgm:pt modelId="{192761F6-C174-4576-8DFE-07E86EC3038A}" type="sibTrans" cxnId="{C6AD8248-7712-44ED-8400-A5E6B5D5F859}">
      <dgm:prSet/>
      <dgm:spPr/>
      <dgm:t>
        <a:bodyPr/>
        <a:lstStyle/>
        <a:p>
          <a:endParaRPr lang="en-US"/>
        </a:p>
      </dgm:t>
    </dgm:pt>
    <dgm:pt modelId="{E22ADA2C-D0A5-4C25-875E-D21DD3EFFDAA}">
      <dgm:prSet/>
      <dgm:spPr/>
      <dgm:t>
        <a:bodyPr/>
        <a:lstStyle/>
        <a:p>
          <a:r>
            <a:rPr lang="en-US" b="1"/>
            <a:t>Certificates/Tokens</a:t>
          </a:r>
          <a:r>
            <a:rPr lang="en-US"/>
            <a:t> → </a:t>
          </a:r>
          <a:r>
            <a:rPr lang="en-US" i="1"/>
            <a:t>Reduced</a:t>
          </a:r>
          <a:r>
            <a:rPr lang="en-US"/>
            <a:t> portability</a:t>
          </a:r>
        </a:p>
      </dgm:t>
    </dgm:pt>
    <dgm:pt modelId="{C0C536B0-7856-4DC2-9FB1-E700B4D64DC4}" type="parTrans" cxnId="{03E6856A-BDA4-47BD-A7E3-9661F14A5AF8}">
      <dgm:prSet/>
      <dgm:spPr/>
      <dgm:t>
        <a:bodyPr/>
        <a:lstStyle/>
        <a:p>
          <a:endParaRPr lang="en-US"/>
        </a:p>
      </dgm:t>
    </dgm:pt>
    <dgm:pt modelId="{D40AD679-3344-4D69-8CFE-5B51619D6569}" type="sibTrans" cxnId="{03E6856A-BDA4-47BD-A7E3-9661F14A5AF8}">
      <dgm:prSet/>
      <dgm:spPr/>
      <dgm:t>
        <a:bodyPr/>
        <a:lstStyle/>
        <a:p>
          <a:endParaRPr lang="en-US"/>
        </a:p>
      </dgm:t>
    </dgm:pt>
    <dgm:pt modelId="{39009BF1-0112-4B5E-8B77-FFC607451082}">
      <dgm:prSet/>
      <dgm:spPr/>
      <dgm:t>
        <a:bodyPr/>
        <a:lstStyle/>
        <a:p>
          <a:r>
            <a:rPr lang="en-US" b="1"/>
            <a:t>Biometrics </a:t>
          </a:r>
          <a:r>
            <a:rPr lang="en-US"/>
            <a:t>→ </a:t>
          </a:r>
          <a:r>
            <a:rPr lang="en-US" i="1"/>
            <a:t>Permanently</a:t>
          </a:r>
          <a:r>
            <a:rPr lang="en-US"/>
            <a:t> unusable if forged</a:t>
          </a:r>
        </a:p>
      </dgm:t>
    </dgm:pt>
    <dgm:pt modelId="{4D4F93EC-AE55-4B0D-8EC7-1A42BF39737D}" type="parTrans" cxnId="{626E2B3B-ED8C-4F19-9FB4-E8D1D356113A}">
      <dgm:prSet/>
      <dgm:spPr/>
      <dgm:t>
        <a:bodyPr/>
        <a:lstStyle/>
        <a:p>
          <a:endParaRPr lang="en-US"/>
        </a:p>
      </dgm:t>
    </dgm:pt>
    <dgm:pt modelId="{D654567D-A83E-47CD-99EE-6F077BB25404}" type="sibTrans" cxnId="{626E2B3B-ED8C-4F19-9FB4-E8D1D356113A}">
      <dgm:prSet/>
      <dgm:spPr/>
      <dgm:t>
        <a:bodyPr/>
        <a:lstStyle/>
        <a:p>
          <a:endParaRPr lang="en-US"/>
        </a:p>
      </dgm:t>
    </dgm:pt>
    <dgm:pt modelId="{981991BC-2718-4AD1-A0C4-D5891C9A6FFA}">
      <dgm:prSet/>
      <dgm:spPr/>
      <dgm:t>
        <a:bodyPr/>
        <a:lstStyle/>
        <a:p>
          <a:r>
            <a:rPr lang="en-US" b="1"/>
            <a:t>Contextual information </a:t>
          </a:r>
          <a:r>
            <a:rPr lang="en-US"/>
            <a:t>→ </a:t>
          </a:r>
          <a:r>
            <a:rPr lang="en-US" i="1"/>
            <a:t>No</a:t>
          </a:r>
          <a:r>
            <a:rPr lang="en-US"/>
            <a:t> absolute </a:t>
          </a:r>
          <a:r>
            <a:rPr lang="en-US" i="1"/>
            <a:t>dependability</a:t>
          </a:r>
          <a:endParaRPr lang="en-US"/>
        </a:p>
      </dgm:t>
    </dgm:pt>
    <dgm:pt modelId="{B5B0EECC-71E1-4525-BF44-11F3F0DFDD70}" type="parTrans" cxnId="{79674C88-53FE-4192-BE27-4A5EE28CA826}">
      <dgm:prSet/>
      <dgm:spPr/>
      <dgm:t>
        <a:bodyPr/>
        <a:lstStyle/>
        <a:p>
          <a:endParaRPr lang="en-US"/>
        </a:p>
      </dgm:t>
    </dgm:pt>
    <dgm:pt modelId="{EE8654D3-5F89-4881-BD30-EB60DD674B38}" type="sibTrans" cxnId="{79674C88-53FE-4192-BE27-4A5EE28CA826}">
      <dgm:prSet/>
      <dgm:spPr/>
      <dgm:t>
        <a:bodyPr/>
        <a:lstStyle/>
        <a:p>
          <a:endParaRPr lang="en-US"/>
        </a:p>
      </dgm:t>
    </dgm:pt>
    <dgm:pt modelId="{7A9822AD-6A2E-4522-A0B4-8A4383B3E19A}">
      <dgm:prSet/>
      <dgm:spPr/>
      <dgm:t>
        <a:bodyPr/>
        <a:lstStyle/>
        <a:p>
          <a:r>
            <a:rPr lang="en-US" i="1"/>
            <a:t>Cross-platform</a:t>
          </a:r>
          <a:r>
            <a:rPr lang="en-US"/>
            <a:t> authentication is still a </a:t>
          </a:r>
          <a:r>
            <a:rPr lang="en-US" i="1"/>
            <a:t>challenge</a:t>
          </a:r>
          <a:endParaRPr lang="en-US"/>
        </a:p>
      </dgm:t>
    </dgm:pt>
    <dgm:pt modelId="{6A07B331-4DD7-4ABD-81D3-B64648F002B1}" type="parTrans" cxnId="{1D31777C-C05B-4F6B-9F9E-0A9CB4A37588}">
      <dgm:prSet/>
      <dgm:spPr/>
      <dgm:t>
        <a:bodyPr/>
        <a:lstStyle/>
        <a:p>
          <a:endParaRPr lang="en-US"/>
        </a:p>
      </dgm:t>
    </dgm:pt>
    <dgm:pt modelId="{2430F981-ED40-4406-B00A-A89FB4301361}" type="sibTrans" cxnId="{1D31777C-C05B-4F6B-9F9E-0A9CB4A37588}">
      <dgm:prSet/>
      <dgm:spPr/>
      <dgm:t>
        <a:bodyPr/>
        <a:lstStyle/>
        <a:p>
          <a:endParaRPr lang="en-US"/>
        </a:p>
      </dgm:t>
    </dgm:pt>
    <dgm:pt modelId="{6A95559B-1C9F-4F8E-A873-A66450979F42}">
      <dgm:prSet/>
      <dgm:spPr/>
      <dgm:t>
        <a:bodyPr/>
        <a:lstStyle/>
        <a:p>
          <a:r>
            <a:rPr lang="en-US"/>
            <a:t>All authentication </a:t>
          </a:r>
          <a:r>
            <a:rPr lang="en-US" i="1"/>
            <a:t>factors</a:t>
          </a:r>
          <a:r>
            <a:rPr lang="en-US"/>
            <a:t> have </a:t>
          </a:r>
          <a:r>
            <a:rPr lang="en-US" i="1"/>
            <a:t>different</a:t>
          </a:r>
          <a:r>
            <a:rPr lang="en-US"/>
            <a:t> </a:t>
          </a:r>
          <a:r>
            <a:rPr lang="en-US" i="1"/>
            <a:t>representations</a:t>
          </a:r>
          <a:endParaRPr lang="en-US"/>
        </a:p>
      </dgm:t>
    </dgm:pt>
    <dgm:pt modelId="{E9C74BB4-582B-43A2-996C-FC3F66B9C08A}" type="parTrans" cxnId="{72CBD27C-46A5-421E-BBDD-959146AF9883}">
      <dgm:prSet/>
      <dgm:spPr/>
      <dgm:t>
        <a:bodyPr/>
        <a:lstStyle/>
        <a:p>
          <a:endParaRPr lang="en-US"/>
        </a:p>
      </dgm:t>
    </dgm:pt>
    <dgm:pt modelId="{7E499386-3960-465F-9BC9-B46BF6787B39}" type="sibTrans" cxnId="{72CBD27C-46A5-421E-BBDD-959146AF9883}">
      <dgm:prSet/>
      <dgm:spPr/>
      <dgm:t>
        <a:bodyPr/>
        <a:lstStyle/>
        <a:p>
          <a:endParaRPr lang="en-US"/>
        </a:p>
      </dgm:t>
    </dgm:pt>
    <dgm:pt modelId="{89BF5A14-FF3D-447D-B061-C81C98CF6B63}">
      <dgm:prSet/>
      <dgm:spPr/>
      <dgm:t>
        <a:bodyPr/>
        <a:lstStyle/>
        <a:p>
          <a:r>
            <a:rPr lang="en-US" b="1" i="1"/>
            <a:t>Conventional</a:t>
          </a:r>
          <a:r>
            <a:rPr lang="en-US" b="1"/>
            <a:t> authentication</a:t>
          </a:r>
          <a:r>
            <a:rPr lang="en-US"/>
            <a:t> → Credential </a:t>
          </a:r>
          <a:r>
            <a:rPr lang="en-US" i="1"/>
            <a:t>possession</a:t>
          </a:r>
          <a:endParaRPr lang="en-US"/>
        </a:p>
      </dgm:t>
    </dgm:pt>
    <dgm:pt modelId="{7139A50C-E099-442E-B2AF-0746DCE76DB9}" type="parTrans" cxnId="{69333776-F109-4BF9-B95B-91CCC97B963B}">
      <dgm:prSet/>
      <dgm:spPr/>
      <dgm:t>
        <a:bodyPr/>
        <a:lstStyle/>
        <a:p>
          <a:endParaRPr lang="en-US"/>
        </a:p>
      </dgm:t>
    </dgm:pt>
    <dgm:pt modelId="{0BBE1A7C-683D-45F1-9F61-B36C159147F8}" type="sibTrans" cxnId="{69333776-F109-4BF9-B95B-91CCC97B963B}">
      <dgm:prSet/>
      <dgm:spPr/>
      <dgm:t>
        <a:bodyPr/>
        <a:lstStyle/>
        <a:p>
          <a:endParaRPr lang="en-US"/>
        </a:p>
      </dgm:t>
    </dgm:pt>
    <dgm:pt modelId="{B205D7C7-BD55-4476-8473-72D3C1A13E8B}">
      <dgm:prSet/>
      <dgm:spPr/>
      <dgm:t>
        <a:bodyPr/>
        <a:lstStyle/>
        <a:p>
          <a:r>
            <a:rPr lang="en-US" b="1" i="1"/>
            <a:t>Access</a:t>
          </a:r>
          <a:r>
            <a:rPr lang="en-US" b="1"/>
            <a:t> control/Authorization</a:t>
          </a:r>
          <a:r>
            <a:rPr lang="en-US"/>
            <a:t> → </a:t>
          </a:r>
          <a:r>
            <a:rPr lang="en-US" i="1"/>
            <a:t>Separately</a:t>
          </a:r>
          <a:r>
            <a:rPr lang="en-US"/>
            <a:t> maintained</a:t>
          </a:r>
        </a:p>
      </dgm:t>
    </dgm:pt>
    <dgm:pt modelId="{D501AF33-7926-4DB3-8430-BAF973C10AB9}" type="parTrans" cxnId="{B812803B-1EBC-402C-8AA2-2DDA0842F041}">
      <dgm:prSet/>
      <dgm:spPr/>
      <dgm:t>
        <a:bodyPr/>
        <a:lstStyle/>
        <a:p>
          <a:endParaRPr lang="en-US"/>
        </a:p>
      </dgm:t>
    </dgm:pt>
    <dgm:pt modelId="{99D6C550-4209-4BF3-B561-E7B4EDDFC9F5}" type="sibTrans" cxnId="{B812803B-1EBC-402C-8AA2-2DDA0842F041}">
      <dgm:prSet/>
      <dgm:spPr/>
      <dgm:t>
        <a:bodyPr/>
        <a:lstStyle/>
        <a:p>
          <a:endParaRPr lang="en-US"/>
        </a:p>
      </dgm:t>
    </dgm:pt>
    <dgm:pt modelId="{F87AB8BD-663C-CF44-A185-07CAC93EFA68}" type="pres">
      <dgm:prSet presAssocID="{FE24DB7A-C0C4-4CA6-B37A-05823C652DDA}" presName="vert0" presStyleCnt="0">
        <dgm:presLayoutVars>
          <dgm:dir/>
          <dgm:animOne val="branch"/>
          <dgm:animLvl val="lvl"/>
        </dgm:presLayoutVars>
      </dgm:prSet>
      <dgm:spPr/>
    </dgm:pt>
    <dgm:pt modelId="{5A6EE7E5-6AA7-5C48-B4B0-55100FBC6E05}" type="pres">
      <dgm:prSet presAssocID="{9A812C3A-5565-4805-86DC-6615A956B834}" presName="thickLine" presStyleLbl="alignNode1" presStyleIdx="0" presStyleCnt="9"/>
      <dgm:spPr/>
    </dgm:pt>
    <dgm:pt modelId="{75626454-FADF-AA44-BD73-EFA5A0EFAD5B}" type="pres">
      <dgm:prSet presAssocID="{9A812C3A-5565-4805-86DC-6615A956B834}" presName="horz1" presStyleCnt="0"/>
      <dgm:spPr/>
    </dgm:pt>
    <dgm:pt modelId="{A963F8F7-EA70-C64E-83DA-4EE159C94495}" type="pres">
      <dgm:prSet presAssocID="{9A812C3A-5565-4805-86DC-6615A956B834}" presName="tx1" presStyleLbl="revTx" presStyleIdx="0" presStyleCnt="9"/>
      <dgm:spPr/>
    </dgm:pt>
    <dgm:pt modelId="{CDD34E32-1EB5-3C46-B9A5-90E0BF5616F6}" type="pres">
      <dgm:prSet presAssocID="{9A812C3A-5565-4805-86DC-6615A956B834}" presName="vert1" presStyleCnt="0"/>
      <dgm:spPr/>
    </dgm:pt>
    <dgm:pt modelId="{B8D0FB2C-E932-AD40-82E3-1F404D6336FE}" type="pres">
      <dgm:prSet presAssocID="{00FCF2E7-C78E-4C35-9C02-84FEA3E247A3}" presName="thickLine" presStyleLbl="alignNode1" presStyleIdx="1" presStyleCnt="9"/>
      <dgm:spPr/>
    </dgm:pt>
    <dgm:pt modelId="{295B140B-6578-6D4E-9306-0A85A7240253}" type="pres">
      <dgm:prSet presAssocID="{00FCF2E7-C78E-4C35-9C02-84FEA3E247A3}" presName="horz1" presStyleCnt="0"/>
      <dgm:spPr/>
    </dgm:pt>
    <dgm:pt modelId="{3F98BC1A-F41B-6F42-8066-A24F75BCFCFB}" type="pres">
      <dgm:prSet presAssocID="{00FCF2E7-C78E-4C35-9C02-84FEA3E247A3}" presName="tx1" presStyleLbl="revTx" presStyleIdx="1" presStyleCnt="9"/>
      <dgm:spPr/>
    </dgm:pt>
    <dgm:pt modelId="{428B5B88-E3BD-2342-BD65-4A211D6B6ADB}" type="pres">
      <dgm:prSet presAssocID="{00FCF2E7-C78E-4C35-9C02-84FEA3E247A3}" presName="vert1" presStyleCnt="0"/>
      <dgm:spPr/>
    </dgm:pt>
    <dgm:pt modelId="{7AA574D5-2FBC-C447-B40B-8F7B3FE44282}" type="pres">
      <dgm:prSet presAssocID="{E22ADA2C-D0A5-4C25-875E-D21DD3EFFDAA}" presName="thickLine" presStyleLbl="alignNode1" presStyleIdx="2" presStyleCnt="9"/>
      <dgm:spPr/>
    </dgm:pt>
    <dgm:pt modelId="{AFEB35B0-0F5C-AC44-A6FF-D0F4D6849486}" type="pres">
      <dgm:prSet presAssocID="{E22ADA2C-D0A5-4C25-875E-D21DD3EFFDAA}" presName="horz1" presStyleCnt="0"/>
      <dgm:spPr/>
    </dgm:pt>
    <dgm:pt modelId="{779B6912-1B50-DB4F-BE7A-7E9E64138067}" type="pres">
      <dgm:prSet presAssocID="{E22ADA2C-D0A5-4C25-875E-D21DD3EFFDAA}" presName="tx1" presStyleLbl="revTx" presStyleIdx="2" presStyleCnt="9"/>
      <dgm:spPr/>
    </dgm:pt>
    <dgm:pt modelId="{B78EF29F-66D9-C84F-870A-E30FF553141D}" type="pres">
      <dgm:prSet presAssocID="{E22ADA2C-D0A5-4C25-875E-D21DD3EFFDAA}" presName="vert1" presStyleCnt="0"/>
      <dgm:spPr/>
    </dgm:pt>
    <dgm:pt modelId="{131ACD4F-9912-3D4E-9B0F-A158E0ED7FA4}" type="pres">
      <dgm:prSet presAssocID="{39009BF1-0112-4B5E-8B77-FFC607451082}" presName="thickLine" presStyleLbl="alignNode1" presStyleIdx="3" presStyleCnt="9"/>
      <dgm:spPr/>
    </dgm:pt>
    <dgm:pt modelId="{5ACF417C-D2F6-2540-9962-B412E489E414}" type="pres">
      <dgm:prSet presAssocID="{39009BF1-0112-4B5E-8B77-FFC607451082}" presName="horz1" presStyleCnt="0"/>
      <dgm:spPr/>
    </dgm:pt>
    <dgm:pt modelId="{FA3C3D65-4585-F749-AC66-06B646D4F70C}" type="pres">
      <dgm:prSet presAssocID="{39009BF1-0112-4B5E-8B77-FFC607451082}" presName="tx1" presStyleLbl="revTx" presStyleIdx="3" presStyleCnt="9"/>
      <dgm:spPr/>
    </dgm:pt>
    <dgm:pt modelId="{03BAAC24-7493-C147-8BC6-F0DA8580E842}" type="pres">
      <dgm:prSet presAssocID="{39009BF1-0112-4B5E-8B77-FFC607451082}" presName="vert1" presStyleCnt="0"/>
      <dgm:spPr/>
    </dgm:pt>
    <dgm:pt modelId="{A2EDF10B-6912-1841-99EC-B6F9C39ABD55}" type="pres">
      <dgm:prSet presAssocID="{981991BC-2718-4AD1-A0C4-D5891C9A6FFA}" presName="thickLine" presStyleLbl="alignNode1" presStyleIdx="4" presStyleCnt="9"/>
      <dgm:spPr/>
    </dgm:pt>
    <dgm:pt modelId="{EFCF8BB7-ED8E-AD48-8E69-32D2BCD5F348}" type="pres">
      <dgm:prSet presAssocID="{981991BC-2718-4AD1-A0C4-D5891C9A6FFA}" presName="horz1" presStyleCnt="0"/>
      <dgm:spPr/>
    </dgm:pt>
    <dgm:pt modelId="{5914C3B3-914E-984D-A838-BAF7504A21C6}" type="pres">
      <dgm:prSet presAssocID="{981991BC-2718-4AD1-A0C4-D5891C9A6FFA}" presName="tx1" presStyleLbl="revTx" presStyleIdx="4" presStyleCnt="9"/>
      <dgm:spPr/>
    </dgm:pt>
    <dgm:pt modelId="{036FBF6F-9756-7548-B1FB-B9E4C1853642}" type="pres">
      <dgm:prSet presAssocID="{981991BC-2718-4AD1-A0C4-D5891C9A6FFA}" presName="vert1" presStyleCnt="0"/>
      <dgm:spPr/>
    </dgm:pt>
    <dgm:pt modelId="{C64CEEDA-4392-EA46-9049-FA9A7C8FAF03}" type="pres">
      <dgm:prSet presAssocID="{7A9822AD-6A2E-4522-A0B4-8A4383B3E19A}" presName="thickLine" presStyleLbl="alignNode1" presStyleIdx="5" presStyleCnt="9"/>
      <dgm:spPr/>
    </dgm:pt>
    <dgm:pt modelId="{B2E09248-4658-7744-852C-D405ACDAA1A8}" type="pres">
      <dgm:prSet presAssocID="{7A9822AD-6A2E-4522-A0B4-8A4383B3E19A}" presName="horz1" presStyleCnt="0"/>
      <dgm:spPr/>
    </dgm:pt>
    <dgm:pt modelId="{51315122-4BE1-3842-8C26-F26EAA6E9CF7}" type="pres">
      <dgm:prSet presAssocID="{7A9822AD-6A2E-4522-A0B4-8A4383B3E19A}" presName="tx1" presStyleLbl="revTx" presStyleIdx="5" presStyleCnt="9"/>
      <dgm:spPr/>
    </dgm:pt>
    <dgm:pt modelId="{E9D1F7CC-BEAC-3044-AC73-23EB8329B47B}" type="pres">
      <dgm:prSet presAssocID="{7A9822AD-6A2E-4522-A0B4-8A4383B3E19A}" presName="vert1" presStyleCnt="0"/>
      <dgm:spPr/>
    </dgm:pt>
    <dgm:pt modelId="{ADD06179-1401-F548-8592-15FA64FDBA5B}" type="pres">
      <dgm:prSet presAssocID="{6A95559B-1C9F-4F8E-A873-A66450979F42}" presName="thickLine" presStyleLbl="alignNode1" presStyleIdx="6" presStyleCnt="9"/>
      <dgm:spPr/>
    </dgm:pt>
    <dgm:pt modelId="{2C4F133E-897C-564C-ACD3-64FF20D47703}" type="pres">
      <dgm:prSet presAssocID="{6A95559B-1C9F-4F8E-A873-A66450979F42}" presName="horz1" presStyleCnt="0"/>
      <dgm:spPr/>
    </dgm:pt>
    <dgm:pt modelId="{40048660-94BC-FE46-ADB2-B461051FFC44}" type="pres">
      <dgm:prSet presAssocID="{6A95559B-1C9F-4F8E-A873-A66450979F42}" presName="tx1" presStyleLbl="revTx" presStyleIdx="6" presStyleCnt="9"/>
      <dgm:spPr/>
    </dgm:pt>
    <dgm:pt modelId="{DBB21A60-8B93-D14F-8E39-E0BB17FD8140}" type="pres">
      <dgm:prSet presAssocID="{6A95559B-1C9F-4F8E-A873-A66450979F42}" presName="vert1" presStyleCnt="0"/>
      <dgm:spPr/>
    </dgm:pt>
    <dgm:pt modelId="{9BE2E0FF-6B35-6B4D-BF7C-EABBC3D376FE}" type="pres">
      <dgm:prSet presAssocID="{89BF5A14-FF3D-447D-B061-C81C98CF6B63}" presName="thickLine" presStyleLbl="alignNode1" presStyleIdx="7" presStyleCnt="9"/>
      <dgm:spPr/>
    </dgm:pt>
    <dgm:pt modelId="{5496B1E6-967C-F14B-96B9-2955A708D7B3}" type="pres">
      <dgm:prSet presAssocID="{89BF5A14-FF3D-447D-B061-C81C98CF6B63}" presName="horz1" presStyleCnt="0"/>
      <dgm:spPr/>
    </dgm:pt>
    <dgm:pt modelId="{0ABD80F1-BD9F-3545-926C-C2F66EF3B4B5}" type="pres">
      <dgm:prSet presAssocID="{89BF5A14-FF3D-447D-B061-C81C98CF6B63}" presName="tx1" presStyleLbl="revTx" presStyleIdx="7" presStyleCnt="9"/>
      <dgm:spPr/>
    </dgm:pt>
    <dgm:pt modelId="{10F3FD3C-3505-3B42-8BDE-76114DE40B2B}" type="pres">
      <dgm:prSet presAssocID="{89BF5A14-FF3D-447D-B061-C81C98CF6B63}" presName="vert1" presStyleCnt="0"/>
      <dgm:spPr/>
    </dgm:pt>
    <dgm:pt modelId="{A4A7A7C4-1FB1-774E-8211-C86B1D2D00D4}" type="pres">
      <dgm:prSet presAssocID="{B205D7C7-BD55-4476-8473-72D3C1A13E8B}" presName="thickLine" presStyleLbl="alignNode1" presStyleIdx="8" presStyleCnt="9"/>
      <dgm:spPr/>
    </dgm:pt>
    <dgm:pt modelId="{ABDC12F3-9DBE-8542-B4C3-CA24A9275A50}" type="pres">
      <dgm:prSet presAssocID="{B205D7C7-BD55-4476-8473-72D3C1A13E8B}" presName="horz1" presStyleCnt="0"/>
      <dgm:spPr/>
    </dgm:pt>
    <dgm:pt modelId="{A1726674-4B37-3A45-B30B-26AACC603FDC}" type="pres">
      <dgm:prSet presAssocID="{B205D7C7-BD55-4476-8473-72D3C1A13E8B}" presName="tx1" presStyleLbl="revTx" presStyleIdx="8" presStyleCnt="9"/>
      <dgm:spPr/>
    </dgm:pt>
    <dgm:pt modelId="{2182A717-6D4F-1C49-83B2-8AAD5ABEBF19}" type="pres">
      <dgm:prSet presAssocID="{B205D7C7-BD55-4476-8473-72D3C1A13E8B}" presName="vert1" presStyleCnt="0"/>
      <dgm:spPr/>
    </dgm:pt>
  </dgm:ptLst>
  <dgm:cxnLst>
    <dgm:cxn modelId="{99175818-3D5C-AE48-8B32-90EA564C6BC6}" type="presOf" srcId="{89BF5A14-FF3D-447D-B061-C81C98CF6B63}" destId="{0ABD80F1-BD9F-3545-926C-C2F66EF3B4B5}" srcOrd="0" destOrd="0" presId="urn:microsoft.com/office/officeart/2008/layout/LinedList"/>
    <dgm:cxn modelId="{643A7F30-E187-6340-B164-44D39FCAC6B7}" type="presOf" srcId="{FE24DB7A-C0C4-4CA6-B37A-05823C652DDA}" destId="{F87AB8BD-663C-CF44-A185-07CAC93EFA68}" srcOrd="0" destOrd="0" presId="urn:microsoft.com/office/officeart/2008/layout/LinedList"/>
    <dgm:cxn modelId="{626E2B3B-ED8C-4F19-9FB4-E8D1D356113A}" srcId="{FE24DB7A-C0C4-4CA6-B37A-05823C652DDA}" destId="{39009BF1-0112-4B5E-8B77-FFC607451082}" srcOrd="3" destOrd="0" parTransId="{4D4F93EC-AE55-4B0D-8EC7-1A42BF39737D}" sibTransId="{D654567D-A83E-47CD-99EE-6F077BB25404}"/>
    <dgm:cxn modelId="{B812803B-1EBC-402C-8AA2-2DDA0842F041}" srcId="{FE24DB7A-C0C4-4CA6-B37A-05823C652DDA}" destId="{B205D7C7-BD55-4476-8473-72D3C1A13E8B}" srcOrd="8" destOrd="0" parTransId="{D501AF33-7926-4DB3-8430-BAF973C10AB9}" sibTransId="{99D6C550-4209-4BF3-B561-E7B4EDDFC9F5}"/>
    <dgm:cxn modelId="{C6AD8248-7712-44ED-8400-A5E6B5D5F859}" srcId="{FE24DB7A-C0C4-4CA6-B37A-05823C652DDA}" destId="{00FCF2E7-C78E-4C35-9C02-84FEA3E247A3}" srcOrd="1" destOrd="0" parTransId="{D7B43EDA-6EEC-45F6-AC02-E77F7845ACC2}" sibTransId="{192761F6-C174-4576-8DFE-07E86EC3038A}"/>
    <dgm:cxn modelId="{3FAEAB4F-9B1B-F549-9B94-966E2D58781C}" type="presOf" srcId="{9A812C3A-5565-4805-86DC-6615A956B834}" destId="{A963F8F7-EA70-C64E-83DA-4EE159C94495}" srcOrd="0" destOrd="0" presId="urn:microsoft.com/office/officeart/2008/layout/LinedList"/>
    <dgm:cxn modelId="{35C67A50-AD68-5244-B5BA-607D13645BB7}" type="presOf" srcId="{39009BF1-0112-4B5E-8B77-FFC607451082}" destId="{FA3C3D65-4585-F749-AC66-06B646D4F70C}" srcOrd="0" destOrd="0" presId="urn:microsoft.com/office/officeart/2008/layout/LinedList"/>
    <dgm:cxn modelId="{03E6856A-BDA4-47BD-A7E3-9661F14A5AF8}" srcId="{FE24DB7A-C0C4-4CA6-B37A-05823C652DDA}" destId="{E22ADA2C-D0A5-4C25-875E-D21DD3EFFDAA}" srcOrd="2" destOrd="0" parTransId="{C0C536B0-7856-4DC2-9FB1-E700B4D64DC4}" sibTransId="{D40AD679-3344-4D69-8CFE-5B51619D6569}"/>
    <dgm:cxn modelId="{69333776-F109-4BF9-B95B-91CCC97B963B}" srcId="{FE24DB7A-C0C4-4CA6-B37A-05823C652DDA}" destId="{89BF5A14-FF3D-447D-B061-C81C98CF6B63}" srcOrd="7" destOrd="0" parTransId="{7139A50C-E099-442E-B2AF-0746DCE76DB9}" sibTransId="{0BBE1A7C-683D-45F1-9F61-B36C159147F8}"/>
    <dgm:cxn modelId="{1D31777C-C05B-4F6B-9F9E-0A9CB4A37588}" srcId="{FE24DB7A-C0C4-4CA6-B37A-05823C652DDA}" destId="{7A9822AD-6A2E-4522-A0B4-8A4383B3E19A}" srcOrd="5" destOrd="0" parTransId="{6A07B331-4DD7-4ABD-81D3-B64648F002B1}" sibTransId="{2430F981-ED40-4406-B00A-A89FB4301361}"/>
    <dgm:cxn modelId="{72CBD27C-46A5-421E-BBDD-959146AF9883}" srcId="{FE24DB7A-C0C4-4CA6-B37A-05823C652DDA}" destId="{6A95559B-1C9F-4F8E-A873-A66450979F42}" srcOrd="6" destOrd="0" parTransId="{E9C74BB4-582B-43A2-996C-FC3F66B9C08A}" sibTransId="{7E499386-3960-465F-9BC9-B46BF6787B39}"/>
    <dgm:cxn modelId="{79674C88-53FE-4192-BE27-4A5EE28CA826}" srcId="{FE24DB7A-C0C4-4CA6-B37A-05823C652DDA}" destId="{981991BC-2718-4AD1-A0C4-D5891C9A6FFA}" srcOrd="4" destOrd="0" parTransId="{B5B0EECC-71E1-4525-BF44-11F3F0DFDD70}" sibTransId="{EE8654D3-5F89-4881-BD30-EB60DD674B38}"/>
    <dgm:cxn modelId="{0B224A89-2685-314E-8900-AFFC8E147D90}" type="presOf" srcId="{00FCF2E7-C78E-4C35-9C02-84FEA3E247A3}" destId="{3F98BC1A-F41B-6F42-8066-A24F75BCFCFB}" srcOrd="0" destOrd="0" presId="urn:microsoft.com/office/officeart/2008/layout/LinedList"/>
    <dgm:cxn modelId="{DF737CA4-1851-A541-8401-7ADC6AD0C2E3}" type="presOf" srcId="{7A9822AD-6A2E-4522-A0B4-8A4383B3E19A}" destId="{51315122-4BE1-3842-8C26-F26EAA6E9CF7}" srcOrd="0" destOrd="0" presId="urn:microsoft.com/office/officeart/2008/layout/LinedList"/>
    <dgm:cxn modelId="{95B538D9-8D1F-724F-B7A8-0543E3DCA149}" type="presOf" srcId="{E22ADA2C-D0A5-4C25-875E-D21DD3EFFDAA}" destId="{779B6912-1B50-DB4F-BE7A-7E9E64138067}" srcOrd="0" destOrd="0" presId="urn:microsoft.com/office/officeart/2008/layout/LinedList"/>
    <dgm:cxn modelId="{B179DCD9-AA5C-2848-967D-1C81A7637D88}" type="presOf" srcId="{6A95559B-1C9F-4F8E-A873-A66450979F42}" destId="{40048660-94BC-FE46-ADB2-B461051FFC44}" srcOrd="0" destOrd="0" presId="urn:microsoft.com/office/officeart/2008/layout/LinedList"/>
    <dgm:cxn modelId="{3B0D9CDD-957E-41A1-9929-CFB64697E20A}" srcId="{FE24DB7A-C0C4-4CA6-B37A-05823C652DDA}" destId="{9A812C3A-5565-4805-86DC-6615A956B834}" srcOrd="0" destOrd="0" parTransId="{9B518F92-1E40-41BE-803B-1EA77681A923}" sibTransId="{D698694F-F935-460E-A8E6-A9665548134E}"/>
    <dgm:cxn modelId="{37F757E0-70B4-774F-AFD0-808B5AF20F7A}" type="presOf" srcId="{B205D7C7-BD55-4476-8473-72D3C1A13E8B}" destId="{A1726674-4B37-3A45-B30B-26AACC603FDC}" srcOrd="0" destOrd="0" presId="urn:microsoft.com/office/officeart/2008/layout/LinedList"/>
    <dgm:cxn modelId="{F841A1EB-D456-D04F-959A-585E0EADAC68}" type="presOf" srcId="{981991BC-2718-4AD1-A0C4-D5891C9A6FFA}" destId="{5914C3B3-914E-984D-A838-BAF7504A21C6}" srcOrd="0" destOrd="0" presId="urn:microsoft.com/office/officeart/2008/layout/LinedList"/>
    <dgm:cxn modelId="{4809AF60-BDEC-6849-A034-136D1E7F1004}" type="presParOf" srcId="{F87AB8BD-663C-CF44-A185-07CAC93EFA68}" destId="{5A6EE7E5-6AA7-5C48-B4B0-55100FBC6E05}" srcOrd="0" destOrd="0" presId="urn:microsoft.com/office/officeart/2008/layout/LinedList"/>
    <dgm:cxn modelId="{7AE1A7DC-A05C-794B-BA88-77DA8F7F9F08}" type="presParOf" srcId="{F87AB8BD-663C-CF44-A185-07CAC93EFA68}" destId="{75626454-FADF-AA44-BD73-EFA5A0EFAD5B}" srcOrd="1" destOrd="0" presId="urn:microsoft.com/office/officeart/2008/layout/LinedList"/>
    <dgm:cxn modelId="{01198EB7-1364-394D-9B44-A57D7DEB064A}" type="presParOf" srcId="{75626454-FADF-AA44-BD73-EFA5A0EFAD5B}" destId="{A963F8F7-EA70-C64E-83DA-4EE159C94495}" srcOrd="0" destOrd="0" presId="urn:microsoft.com/office/officeart/2008/layout/LinedList"/>
    <dgm:cxn modelId="{FAFCE154-4442-EE4D-A81F-7EA4DFE27E1A}" type="presParOf" srcId="{75626454-FADF-AA44-BD73-EFA5A0EFAD5B}" destId="{CDD34E32-1EB5-3C46-B9A5-90E0BF5616F6}" srcOrd="1" destOrd="0" presId="urn:microsoft.com/office/officeart/2008/layout/LinedList"/>
    <dgm:cxn modelId="{AE6F451F-40B0-2D4B-96D2-9CA1ED3DA320}" type="presParOf" srcId="{F87AB8BD-663C-CF44-A185-07CAC93EFA68}" destId="{B8D0FB2C-E932-AD40-82E3-1F404D6336FE}" srcOrd="2" destOrd="0" presId="urn:microsoft.com/office/officeart/2008/layout/LinedList"/>
    <dgm:cxn modelId="{FD0AF864-52CC-2241-9DBB-6E888C5E9B52}" type="presParOf" srcId="{F87AB8BD-663C-CF44-A185-07CAC93EFA68}" destId="{295B140B-6578-6D4E-9306-0A85A7240253}" srcOrd="3" destOrd="0" presId="urn:microsoft.com/office/officeart/2008/layout/LinedList"/>
    <dgm:cxn modelId="{2D0CCB69-27EA-1543-B26A-1E22CDE2462E}" type="presParOf" srcId="{295B140B-6578-6D4E-9306-0A85A7240253}" destId="{3F98BC1A-F41B-6F42-8066-A24F75BCFCFB}" srcOrd="0" destOrd="0" presId="urn:microsoft.com/office/officeart/2008/layout/LinedList"/>
    <dgm:cxn modelId="{C0F0EDF7-0AF4-CB4C-8E98-970E93B915AC}" type="presParOf" srcId="{295B140B-6578-6D4E-9306-0A85A7240253}" destId="{428B5B88-E3BD-2342-BD65-4A211D6B6ADB}" srcOrd="1" destOrd="0" presId="urn:microsoft.com/office/officeart/2008/layout/LinedList"/>
    <dgm:cxn modelId="{83EE6323-1098-D44A-945A-746FAE272E63}" type="presParOf" srcId="{F87AB8BD-663C-CF44-A185-07CAC93EFA68}" destId="{7AA574D5-2FBC-C447-B40B-8F7B3FE44282}" srcOrd="4" destOrd="0" presId="urn:microsoft.com/office/officeart/2008/layout/LinedList"/>
    <dgm:cxn modelId="{6B8BD537-7D9B-994C-8472-37768DA0DB8C}" type="presParOf" srcId="{F87AB8BD-663C-CF44-A185-07CAC93EFA68}" destId="{AFEB35B0-0F5C-AC44-A6FF-D0F4D6849486}" srcOrd="5" destOrd="0" presId="urn:microsoft.com/office/officeart/2008/layout/LinedList"/>
    <dgm:cxn modelId="{E3EA4EBB-766C-1545-AB44-E91FF7126C2E}" type="presParOf" srcId="{AFEB35B0-0F5C-AC44-A6FF-D0F4D6849486}" destId="{779B6912-1B50-DB4F-BE7A-7E9E64138067}" srcOrd="0" destOrd="0" presId="urn:microsoft.com/office/officeart/2008/layout/LinedList"/>
    <dgm:cxn modelId="{DB1E54BA-F6B3-F946-9476-F4FEE8CC9752}" type="presParOf" srcId="{AFEB35B0-0F5C-AC44-A6FF-D0F4D6849486}" destId="{B78EF29F-66D9-C84F-870A-E30FF553141D}" srcOrd="1" destOrd="0" presId="urn:microsoft.com/office/officeart/2008/layout/LinedList"/>
    <dgm:cxn modelId="{B051028F-1BC6-774E-BAAD-E64D5F923444}" type="presParOf" srcId="{F87AB8BD-663C-CF44-A185-07CAC93EFA68}" destId="{131ACD4F-9912-3D4E-9B0F-A158E0ED7FA4}" srcOrd="6" destOrd="0" presId="urn:microsoft.com/office/officeart/2008/layout/LinedList"/>
    <dgm:cxn modelId="{5454EFDA-0FF4-024C-B92D-309FBFA053BF}" type="presParOf" srcId="{F87AB8BD-663C-CF44-A185-07CAC93EFA68}" destId="{5ACF417C-D2F6-2540-9962-B412E489E414}" srcOrd="7" destOrd="0" presId="urn:microsoft.com/office/officeart/2008/layout/LinedList"/>
    <dgm:cxn modelId="{57DB64E1-5883-5646-B3B7-6278CE16FF70}" type="presParOf" srcId="{5ACF417C-D2F6-2540-9962-B412E489E414}" destId="{FA3C3D65-4585-F749-AC66-06B646D4F70C}" srcOrd="0" destOrd="0" presId="urn:microsoft.com/office/officeart/2008/layout/LinedList"/>
    <dgm:cxn modelId="{C8483D0E-F049-5A4A-8E96-0DDF22F1B364}" type="presParOf" srcId="{5ACF417C-D2F6-2540-9962-B412E489E414}" destId="{03BAAC24-7493-C147-8BC6-F0DA8580E842}" srcOrd="1" destOrd="0" presId="urn:microsoft.com/office/officeart/2008/layout/LinedList"/>
    <dgm:cxn modelId="{6EA07031-C386-2945-A1FF-D4324A2243FC}" type="presParOf" srcId="{F87AB8BD-663C-CF44-A185-07CAC93EFA68}" destId="{A2EDF10B-6912-1841-99EC-B6F9C39ABD55}" srcOrd="8" destOrd="0" presId="urn:microsoft.com/office/officeart/2008/layout/LinedList"/>
    <dgm:cxn modelId="{1D93050A-B7C7-184E-A386-7F2DC26E0986}" type="presParOf" srcId="{F87AB8BD-663C-CF44-A185-07CAC93EFA68}" destId="{EFCF8BB7-ED8E-AD48-8E69-32D2BCD5F348}" srcOrd="9" destOrd="0" presId="urn:microsoft.com/office/officeart/2008/layout/LinedList"/>
    <dgm:cxn modelId="{A27CE502-B821-F74C-812B-D1BFC07ADD4E}" type="presParOf" srcId="{EFCF8BB7-ED8E-AD48-8E69-32D2BCD5F348}" destId="{5914C3B3-914E-984D-A838-BAF7504A21C6}" srcOrd="0" destOrd="0" presId="urn:microsoft.com/office/officeart/2008/layout/LinedList"/>
    <dgm:cxn modelId="{D461A76D-1CDC-D749-B131-411D79BE40B6}" type="presParOf" srcId="{EFCF8BB7-ED8E-AD48-8E69-32D2BCD5F348}" destId="{036FBF6F-9756-7548-B1FB-B9E4C1853642}" srcOrd="1" destOrd="0" presId="urn:microsoft.com/office/officeart/2008/layout/LinedList"/>
    <dgm:cxn modelId="{D4DF83AD-4CEC-D241-B4BD-E2F4CF4E0A45}" type="presParOf" srcId="{F87AB8BD-663C-CF44-A185-07CAC93EFA68}" destId="{C64CEEDA-4392-EA46-9049-FA9A7C8FAF03}" srcOrd="10" destOrd="0" presId="urn:microsoft.com/office/officeart/2008/layout/LinedList"/>
    <dgm:cxn modelId="{A873B5B8-B07D-3543-A64F-56825C8A34CA}" type="presParOf" srcId="{F87AB8BD-663C-CF44-A185-07CAC93EFA68}" destId="{B2E09248-4658-7744-852C-D405ACDAA1A8}" srcOrd="11" destOrd="0" presId="urn:microsoft.com/office/officeart/2008/layout/LinedList"/>
    <dgm:cxn modelId="{50DA5E69-7F98-8447-9140-2238ABD2B60D}" type="presParOf" srcId="{B2E09248-4658-7744-852C-D405ACDAA1A8}" destId="{51315122-4BE1-3842-8C26-F26EAA6E9CF7}" srcOrd="0" destOrd="0" presId="urn:microsoft.com/office/officeart/2008/layout/LinedList"/>
    <dgm:cxn modelId="{BE3326DB-D2FB-2047-A1E7-2586D0FC1AB2}" type="presParOf" srcId="{B2E09248-4658-7744-852C-D405ACDAA1A8}" destId="{E9D1F7CC-BEAC-3044-AC73-23EB8329B47B}" srcOrd="1" destOrd="0" presId="urn:microsoft.com/office/officeart/2008/layout/LinedList"/>
    <dgm:cxn modelId="{BC051844-4AD1-EF4C-B6F7-9C8EFCBF0B0B}" type="presParOf" srcId="{F87AB8BD-663C-CF44-A185-07CAC93EFA68}" destId="{ADD06179-1401-F548-8592-15FA64FDBA5B}" srcOrd="12" destOrd="0" presId="urn:microsoft.com/office/officeart/2008/layout/LinedList"/>
    <dgm:cxn modelId="{C6D2C654-9C1D-4642-9747-7B653846238B}" type="presParOf" srcId="{F87AB8BD-663C-CF44-A185-07CAC93EFA68}" destId="{2C4F133E-897C-564C-ACD3-64FF20D47703}" srcOrd="13" destOrd="0" presId="urn:microsoft.com/office/officeart/2008/layout/LinedList"/>
    <dgm:cxn modelId="{C6A7A628-4D3E-874E-9AF5-8C042498D836}" type="presParOf" srcId="{2C4F133E-897C-564C-ACD3-64FF20D47703}" destId="{40048660-94BC-FE46-ADB2-B461051FFC44}" srcOrd="0" destOrd="0" presId="urn:microsoft.com/office/officeart/2008/layout/LinedList"/>
    <dgm:cxn modelId="{DC1835FF-CD21-474E-AC9F-688E142B8A46}" type="presParOf" srcId="{2C4F133E-897C-564C-ACD3-64FF20D47703}" destId="{DBB21A60-8B93-D14F-8E39-E0BB17FD8140}" srcOrd="1" destOrd="0" presId="urn:microsoft.com/office/officeart/2008/layout/LinedList"/>
    <dgm:cxn modelId="{1C4A10A6-777B-2443-938F-F520E4C17F59}" type="presParOf" srcId="{F87AB8BD-663C-CF44-A185-07CAC93EFA68}" destId="{9BE2E0FF-6B35-6B4D-BF7C-EABBC3D376FE}" srcOrd="14" destOrd="0" presId="urn:microsoft.com/office/officeart/2008/layout/LinedList"/>
    <dgm:cxn modelId="{6D07A95F-B3EC-A449-B81C-007B7093950F}" type="presParOf" srcId="{F87AB8BD-663C-CF44-A185-07CAC93EFA68}" destId="{5496B1E6-967C-F14B-96B9-2955A708D7B3}" srcOrd="15" destOrd="0" presId="urn:microsoft.com/office/officeart/2008/layout/LinedList"/>
    <dgm:cxn modelId="{5EDB45A0-6116-9E4A-9092-A24D6252B9D3}" type="presParOf" srcId="{5496B1E6-967C-F14B-96B9-2955A708D7B3}" destId="{0ABD80F1-BD9F-3545-926C-C2F66EF3B4B5}" srcOrd="0" destOrd="0" presId="urn:microsoft.com/office/officeart/2008/layout/LinedList"/>
    <dgm:cxn modelId="{ADD41190-E94D-014A-815D-95E950E12AF2}" type="presParOf" srcId="{5496B1E6-967C-F14B-96B9-2955A708D7B3}" destId="{10F3FD3C-3505-3B42-8BDE-76114DE40B2B}" srcOrd="1" destOrd="0" presId="urn:microsoft.com/office/officeart/2008/layout/LinedList"/>
    <dgm:cxn modelId="{6BBC6E78-3E27-754C-A0F2-7B74B4E5D596}" type="presParOf" srcId="{F87AB8BD-663C-CF44-A185-07CAC93EFA68}" destId="{A4A7A7C4-1FB1-774E-8211-C86B1D2D00D4}" srcOrd="16" destOrd="0" presId="urn:microsoft.com/office/officeart/2008/layout/LinedList"/>
    <dgm:cxn modelId="{804EEE35-4C44-2A4F-91D6-44B85F7C1C9B}" type="presParOf" srcId="{F87AB8BD-663C-CF44-A185-07CAC93EFA68}" destId="{ABDC12F3-9DBE-8542-B4C3-CA24A9275A50}" srcOrd="17" destOrd="0" presId="urn:microsoft.com/office/officeart/2008/layout/LinedList"/>
    <dgm:cxn modelId="{82BAFF84-0172-CB4D-BCC8-0335C003E6AE}" type="presParOf" srcId="{ABDC12F3-9DBE-8542-B4C3-CA24A9275A50}" destId="{A1726674-4B37-3A45-B30B-26AACC603FDC}" srcOrd="0" destOrd="0" presId="urn:microsoft.com/office/officeart/2008/layout/LinedList"/>
    <dgm:cxn modelId="{20AAABCF-0B1E-8149-844A-4F8F4F712585}" type="presParOf" srcId="{ABDC12F3-9DBE-8542-B4C3-CA24A9275A50}" destId="{2182A717-6D4F-1C49-83B2-8AAD5ABEBF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0E5B7-0EE5-4B50-8EA1-CAA2B1636FBB}" type="doc">
      <dgm:prSet loTypeId="urn:microsoft.com/office/officeart/2011/layout/CircleProcess" loCatId="process" qsTypeId="urn:microsoft.com/office/officeart/2005/8/quickstyle/simple1" qsCatId="simple" csTypeId="urn:microsoft.com/office/officeart/2005/8/colors/accent2_2" csCatId="accent2" phldr="1"/>
      <dgm:spPr/>
      <dgm:t>
        <a:bodyPr/>
        <a:lstStyle/>
        <a:p>
          <a:endParaRPr lang="en-US"/>
        </a:p>
      </dgm:t>
    </dgm:pt>
    <dgm:pt modelId="{F01AE64B-435B-4077-8E03-C02E548D5C92}">
      <dgm:prSet phldrT="[Text]"/>
      <dgm:spPr/>
      <dgm:t>
        <a:bodyPr/>
        <a:lstStyle/>
        <a:p>
          <a:r>
            <a:rPr lang="en-US"/>
            <a:t>Interaction</a:t>
          </a:r>
          <a:endParaRPr lang="en-US" dirty="0"/>
        </a:p>
      </dgm:t>
    </dgm:pt>
    <dgm:pt modelId="{A1B88189-8080-4C6B-A5C2-68DF96F17EB0}" type="parTrans" cxnId="{7D74F7BA-313C-4CEF-B916-F4D65FD6A896}">
      <dgm:prSet/>
      <dgm:spPr/>
      <dgm:t>
        <a:bodyPr/>
        <a:lstStyle/>
        <a:p>
          <a:endParaRPr lang="en-US"/>
        </a:p>
      </dgm:t>
    </dgm:pt>
    <dgm:pt modelId="{1BB6738F-419F-4531-B69B-D8C3C9136C90}" type="sibTrans" cxnId="{7D74F7BA-313C-4CEF-B916-F4D65FD6A896}">
      <dgm:prSet/>
      <dgm:spPr/>
      <dgm:t>
        <a:bodyPr/>
        <a:lstStyle/>
        <a:p>
          <a:endParaRPr lang="en-US"/>
        </a:p>
      </dgm:t>
    </dgm:pt>
    <dgm:pt modelId="{32B8E324-122F-4602-BCF1-1A7F4036DCDC}">
      <dgm:prSet phldrT="[Text]" custT="1"/>
      <dgm:spPr/>
      <dgm:t>
        <a:bodyPr/>
        <a:lstStyle/>
        <a:p>
          <a:r>
            <a:rPr lang="en-US" sz="2000" dirty="0"/>
            <a:t>Request service</a:t>
          </a:r>
        </a:p>
      </dgm:t>
    </dgm:pt>
    <dgm:pt modelId="{82256D46-339A-498C-A663-1C90AE882201}" type="parTrans" cxnId="{49798419-60EF-4E5A-A6CA-42B13CABA686}">
      <dgm:prSet/>
      <dgm:spPr/>
      <dgm:t>
        <a:bodyPr/>
        <a:lstStyle/>
        <a:p>
          <a:endParaRPr lang="en-US"/>
        </a:p>
      </dgm:t>
    </dgm:pt>
    <dgm:pt modelId="{41F4FEDD-FB9F-4F49-BF5A-6395A3092CC1}" type="sibTrans" cxnId="{49798419-60EF-4E5A-A6CA-42B13CABA686}">
      <dgm:prSet/>
      <dgm:spPr/>
      <dgm:t>
        <a:bodyPr/>
        <a:lstStyle/>
        <a:p>
          <a:endParaRPr lang="en-US"/>
        </a:p>
      </dgm:t>
    </dgm:pt>
    <dgm:pt modelId="{931E5E15-2441-471F-B68A-CF0FCB6E771F}">
      <dgm:prSet phldrT="[Text]"/>
      <dgm:spPr/>
      <dgm:t>
        <a:bodyPr/>
        <a:lstStyle/>
        <a:p>
          <a:r>
            <a:rPr lang="en-US"/>
            <a:t>Provenance</a:t>
          </a:r>
          <a:endParaRPr lang="en-US" dirty="0"/>
        </a:p>
      </dgm:t>
    </dgm:pt>
    <dgm:pt modelId="{1DBD3CBC-6E02-4555-9307-FB9ED7D67CC1}" type="parTrans" cxnId="{944F22E9-0E02-4D22-BBB8-293DD103041B}">
      <dgm:prSet/>
      <dgm:spPr/>
      <dgm:t>
        <a:bodyPr/>
        <a:lstStyle/>
        <a:p>
          <a:endParaRPr lang="en-US"/>
        </a:p>
      </dgm:t>
    </dgm:pt>
    <dgm:pt modelId="{E2E253A7-D243-4BE3-A8B8-C8C703ECDE6D}" type="sibTrans" cxnId="{944F22E9-0E02-4D22-BBB8-293DD103041B}">
      <dgm:prSet/>
      <dgm:spPr/>
      <dgm:t>
        <a:bodyPr/>
        <a:lstStyle/>
        <a:p>
          <a:endParaRPr lang="en-US"/>
        </a:p>
      </dgm:t>
    </dgm:pt>
    <dgm:pt modelId="{FCD4CE7A-6A09-40B3-A9CB-625236A21498}">
      <dgm:prSet phldrT="[Text]" custT="1"/>
      <dgm:spPr/>
      <dgm:t>
        <a:bodyPr/>
        <a:lstStyle/>
        <a:p>
          <a:r>
            <a:rPr lang="en-US" sz="2000" dirty="0"/>
            <a:t>Maintain provenance</a:t>
          </a:r>
        </a:p>
      </dgm:t>
    </dgm:pt>
    <dgm:pt modelId="{9EF8AB30-9A83-441F-8593-61775B284C80}" type="parTrans" cxnId="{57311474-A088-42D0-A0CB-40B4E92BD1F8}">
      <dgm:prSet/>
      <dgm:spPr/>
      <dgm:t>
        <a:bodyPr/>
        <a:lstStyle/>
        <a:p>
          <a:endParaRPr lang="en-US"/>
        </a:p>
      </dgm:t>
    </dgm:pt>
    <dgm:pt modelId="{1BE76998-991E-4082-A788-CC2D21E3AB14}" type="sibTrans" cxnId="{57311474-A088-42D0-A0CB-40B4E92BD1F8}">
      <dgm:prSet/>
      <dgm:spPr/>
      <dgm:t>
        <a:bodyPr/>
        <a:lstStyle/>
        <a:p>
          <a:endParaRPr lang="en-US"/>
        </a:p>
      </dgm:t>
    </dgm:pt>
    <dgm:pt modelId="{93131272-7D5D-490F-8555-45A4925C272B}">
      <dgm:prSet phldrT="[Text]"/>
      <dgm:spPr/>
      <dgm:t>
        <a:bodyPr/>
        <a:lstStyle/>
        <a:p>
          <a:r>
            <a:rPr lang="en-US" dirty="0"/>
            <a:t>Authentication Factor</a:t>
          </a:r>
        </a:p>
      </dgm:t>
    </dgm:pt>
    <dgm:pt modelId="{B07FFF78-67D4-436E-87B5-E366FDCC5E72}" type="parTrans" cxnId="{9937FF31-4EBC-4610-B8D8-8FEF737C7C33}">
      <dgm:prSet/>
      <dgm:spPr/>
      <dgm:t>
        <a:bodyPr/>
        <a:lstStyle/>
        <a:p>
          <a:endParaRPr lang="en-US"/>
        </a:p>
      </dgm:t>
    </dgm:pt>
    <dgm:pt modelId="{EF7DA73A-3B25-4317-967B-72048B336AA3}" type="sibTrans" cxnId="{9937FF31-4EBC-4610-B8D8-8FEF737C7C33}">
      <dgm:prSet/>
      <dgm:spPr/>
      <dgm:t>
        <a:bodyPr/>
        <a:lstStyle/>
        <a:p>
          <a:endParaRPr lang="en-US"/>
        </a:p>
      </dgm:t>
    </dgm:pt>
    <dgm:pt modelId="{AE7E1956-295C-4348-84F7-E2C77087D857}">
      <dgm:prSet phldrT="[Text]" custT="1"/>
      <dgm:spPr/>
      <dgm:t>
        <a:bodyPr/>
        <a:lstStyle/>
        <a:p>
          <a:r>
            <a:rPr lang="en-US" sz="2000" dirty="0"/>
            <a:t>Exchange subset of provenance chain</a:t>
          </a:r>
        </a:p>
      </dgm:t>
    </dgm:pt>
    <dgm:pt modelId="{B1B8AA05-DDDE-46E5-97C2-BA171FA51682}" type="parTrans" cxnId="{EE95B8FB-0A5E-4276-88A0-A8C15F2FC308}">
      <dgm:prSet/>
      <dgm:spPr/>
      <dgm:t>
        <a:bodyPr/>
        <a:lstStyle/>
        <a:p>
          <a:endParaRPr lang="en-US"/>
        </a:p>
      </dgm:t>
    </dgm:pt>
    <dgm:pt modelId="{CD0A577F-CEB6-41AF-B046-9A6BE0FE58CD}" type="sibTrans" cxnId="{EE95B8FB-0A5E-4276-88A0-A8C15F2FC308}">
      <dgm:prSet/>
      <dgm:spPr/>
      <dgm:t>
        <a:bodyPr/>
        <a:lstStyle/>
        <a:p>
          <a:endParaRPr lang="en-US"/>
        </a:p>
      </dgm:t>
    </dgm:pt>
    <dgm:pt modelId="{9A801975-9174-4E6C-A71E-A6B2B05F6B87}">
      <dgm:prSet phldrT="[Text]" custT="1"/>
      <dgm:spPr/>
      <dgm:t>
        <a:bodyPr/>
        <a:lstStyle/>
        <a:p>
          <a:r>
            <a:rPr lang="en-US" sz="2000" dirty="0"/>
            <a:t>Respond service</a:t>
          </a:r>
        </a:p>
      </dgm:t>
    </dgm:pt>
    <dgm:pt modelId="{8A216C3D-385D-43DA-84E0-FA22694F8EDA}" type="parTrans" cxnId="{71F0906F-FD2C-49B8-8AFE-B2FBED757616}">
      <dgm:prSet/>
      <dgm:spPr/>
      <dgm:t>
        <a:bodyPr/>
        <a:lstStyle/>
        <a:p>
          <a:endParaRPr lang="en-US"/>
        </a:p>
      </dgm:t>
    </dgm:pt>
    <dgm:pt modelId="{A9FC4C53-3EEE-4183-9631-89C1E559A56C}" type="sibTrans" cxnId="{71F0906F-FD2C-49B8-8AFE-B2FBED757616}">
      <dgm:prSet/>
      <dgm:spPr/>
      <dgm:t>
        <a:bodyPr/>
        <a:lstStyle/>
        <a:p>
          <a:endParaRPr lang="en-US"/>
        </a:p>
      </dgm:t>
    </dgm:pt>
    <dgm:pt modelId="{BBC5FC3B-C322-4F2A-A1AD-8095B935BE22}">
      <dgm:prSet phldrT="[Text]" custT="1"/>
      <dgm:spPr/>
      <dgm:t>
        <a:bodyPr/>
        <a:lstStyle/>
        <a:p>
          <a:r>
            <a:rPr lang="en-US" sz="2000" dirty="0"/>
            <a:t>Mutual recording</a:t>
          </a:r>
        </a:p>
      </dgm:t>
    </dgm:pt>
    <dgm:pt modelId="{4FB6EF63-ABA8-40B9-BB3D-20242695ABA7}" type="parTrans" cxnId="{667CBDF7-F940-4630-8140-140F85800CD2}">
      <dgm:prSet/>
      <dgm:spPr/>
      <dgm:t>
        <a:bodyPr/>
        <a:lstStyle/>
        <a:p>
          <a:endParaRPr lang="en-US"/>
        </a:p>
      </dgm:t>
    </dgm:pt>
    <dgm:pt modelId="{287411B5-982F-48F5-9A23-8BE43C9EEAE6}" type="sibTrans" cxnId="{667CBDF7-F940-4630-8140-140F85800CD2}">
      <dgm:prSet/>
      <dgm:spPr/>
      <dgm:t>
        <a:bodyPr/>
        <a:lstStyle/>
        <a:p>
          <a:endParaRPr lang="en-US"/>
        </a:p>
      </dgm:t>
    </dgm:pt>
    <dgm:pt modelId="{FAE8A8BF-7E22-47A8-8252-C0DCA4D14D89}">
      <dgm:prSet phldrT="[Text]" custT="1"/>
      <dgm:spPr/>
      <dgm:t>
        <a:bodyPr/>
        <a:lstStyle/>
        <a:p>
          <a:r>
            <a:rPr lang="en-US" sz="2000" dirty="0"/>
            <a:t>Insert interaction</a:t>
          </a:r>
        </a:p>
      </dgm:t>
    </dgm:pt>
    <dgm:pt modelId="{40A5D611-F865-4870-9195-342CCA22F00E}" type="parTrans" cxnId="{401117D6-62BF-4B11-B9A6-12B32EB30606}">
      <dgm:prSet/>
      <dgm:spPr/>
      <dgm:t>
        <a:bodyPr/>
        <a:lstStyle/>
        <a:p>
          <a:endParaRPr lang="en-US"/>
        </a:p>
      </dgm:t>
    </dgm:pt>
    <dgm:pt modelId="{008BAFCB-5175-4D94-B40C-33DEBA0A6548}" type="sibTrans" cxnId="{401117D6-62BF-4B11-B9A6-12B32EB30606}">
      <dgm:prSet/>
      <dgm:spPr/>
      <dgm:t>
        <a:bodyPr/>
        <a:lstStyle/>
        <a:p>
          <a:endParaRPr lang="en-US"/>
        </a:p>
      </dgm:t>
    </dgm:pt>
    <dgm:pt modelId="{D7EAB02D-8912-4B62-8C58-3F37F961F04E}">
      <dgm:prSet phldrT="[Text]" custT="1"/>
      <dgm:spPr/>
      <dgm:t>
        <a:bodyPr/>
        <a:lstStyle/>
        <a:p>
          <a:r>
            <a:rPr lang="en-US" sz="2000" dirty="0"/>
            <a:t>Secure &amp; tamper-proof</a:t>
          </a:r>
        </a:p>
      </dgm:t>
    </dgm:pt>
    <dgm:pt modelId="{1A9F4736-A20C-400B-B2FF-4B03CB64C7EB}" type="parTrans" cxnId="{9F1588DC-7945-43E1-8F1F-2A4FF60E57FD}">
      <dgm:prSet/>
      <dgm:spPr/>
      <dgm:t>
        <a:bodyPr/>
        <a:lstStyle/>
        <a:p>
          <a:endParaRPr lang="en-US"/>
        </a:p>
      </dgm:t>
    </dgm:pt>
    <dgm:pt modelId="{61D82977-A22D-473C-BAE8-795F87F12BDA}" type="sibTrans" cxnId="{9F1588DC-7945-43E1-8F1F-2A4FF60E57FD}">
      <dgm:prSet/>
      <dgm:spPr/>
      <dgm:t>
        <a:bodyPr/>
        <a:lstStyle/>
        <a:p>
          <a:endParaRPr lang="en-US"/>
        </a:p>
      </dgm:t>
    </dgm:pt>
    <dgm:pt modelId="{362A2F59-382B-4D49-B67E-97C948294529}">
      <dgm:prSet phldrT="[Text]" custT="1"/>
      <dgm:spPr/>
      <dgm:t>
        <a:bodyPr/>
        <a:lstStyle/>
        <a:p>
          <a:endParaRPr lang="en-US" sz="2000" dirty="0"/>
        </a:p>
      </dgm:t>
    </dgm:pt>
    <dgm:pt modelId="{036D50D0-81C4-49BC-AA7D-B2FB4372A5B1}" type="parTrans" cxnId="{3735F90F-EB33-4CE5-83F7-C3E0CA83FF66}">
      <dgm:prSet/>
      <dgm:spPr/>
      <dgm:t>
        <a:bodyPr/>
        <a:lstStyle/>
        <a:p>
          <a:endParaRPr lang="en-US"/>
        </a:p>
      </dgm:t>
    </dgm:pt>
    <dgm:pt modelId="{BB670077-0B10-4860-B3C9-4D9B14297C7E}" type="sibTrans" cxnId="{3735F90F-EB33-4CE5-83F7-C3E0CA83FF66}">
      <dgm:prSet/>
      <dgm:spPr/>
      <dgm:t>
        <a:bodyPr/>
        <a:lstStyle/>
        <a:p>
          <a:endParaRPr lang="en-US"/>
        </a:p>
      </dgm:t>
    </dgm:pt>
    <dgm:pt modelId="{861B64DD-816A-4DC8-9C1A-46300553DE15}">
      <dgm:prSet phldrT="[Text]" custT="1"/>
      <dgm:spPr/>
      <dgm:t>
        <a:bodyPr/>
        <a:lstStyle/>
        <a:p>
          <a:r>
            <a:rPr lang="en-US" sz="2000" dirty="0"/>
            <a:t>Validate and authenticate</a:t>
          </a:r>
        </a:p>
      </dgm:t>
    </dgm:pt>
    <dgm:pt modelId="{4E7DEE9D-F611-4F87-9EEF-FC24F2242BCE}" type="parTrans" cxnId="{3652D9A0-3CC6-4D32-BC0D-BBCCF9350751}">
      <dgm:prSet/>
      <dgm:spPr/>
      <dgm:t>
        <a:bodyPr/>
        <a:lstStyle/>
        <a:p>
          <a:endParaRPr lang="en-US"/>
        </a:p>
      </dgm:t>
    </dgm:pt>
    <dgm:pt modelId="{362DDD3D-BE8F-448F-B6C9-7D59770DB094}" type="sibTrans" cxnId="{3652D9A0-3CC6-4D32-BC0D-BBCCF9350751}">
      <dgm:prSet/>
      <dgm:spPr/>
      <dgm:t>
        <a:bodyPr/>
        <a:lstStyle/>
        <a:p>
          <a:endParaRPr lang="en-US"/>
        </a:p>
      </dgm:t>
    </dgm:pt>
    <dgm:pt modelId="{4DB0BCD7-0A7F-4230-B1B2-7D10EF0D5DF0}" type="pres">
      <dgm:prSet presAssocID="{5CC0E5B7-0EE5-4B50-8EA1-CAA2B1636FBB}" presName="Name0" presStyleCnt="0">
        <dgm:presLayoutVars>
          <dgm:chMax val="11"/>
          <dgm:chPref val="11"/>
          <dgm:dir/>
          <dgm:resizeHandles/>
        </dgm:presLayoutVars>
      </dgm:prSet>
      <dgm:spPr/>
    </dgm:pt>
    <dgm:pt modelId="{510F9FA9-339C-46E7-8911-73E8C10E924E}" type="pres">
      <dgm:prSet presAssocID="{93131272-7D5D-490F-8555-45A4925C272B}" presName="Accent3" presStyleCnt="0"/>
      <dgm:spPr/>
    </dgm:pt>
    <dgm:pt modelId="{ED4500DC-1879-4F70-90EC-99509EA23107}" type="pres">
      <dgm:prSet presAssocID="{93131272-7D5D-490F-8555-45A4925C272B}" presName="Accent" presStyleLbl="node1" presStyleIdx="0" presStyleCnt="3"/>
      <dgm:spPr/>
    </dgm:pt>
    <dgm:pt modelId="{86034908-E081-4DE1-B72F-CFB4C36D04E2}" type="pres">
      <dgm:prSet presAssocID="{93131272-7D5D-490F-8555-45A4925C272B}" presName="ParentBackground3" presStyleCnt="0"/>
      <dgm:spPr/>
    </dgm:pt>
    <dgm:pt modelId="{B753DE5F-4793-45FE-934F-0156534D4A6F}" type="pres">
      <dgm:prSet presAssocID="{93131272-7D5D-490F-8555-45A4925C272B}" presName="ParentBackground" presStyleLbl="fgAcc1" presStyleIdx="0" presStyleCnt="3"/>
      <dgm:spPr/>
    </dgm:pt>
    <dgm:pt modelId="{A5083226-C31C-487D-90C1-AED73977F969}" type="pres">
      <dgm:prSet presAssocID="{93131272-7D5D-490F-8555-45A4925C272B}" presName="Child3" presStyleLbl="revTx" presStyleIdx="0" presStyleCnt="3">
        <dgm:presLayoutVars>
          <dgm:chMax val="0"/>
          <dgm:chPref val="0"/>
          <dgm:bulletEnabled val="1"/>
        </dgm:presLayoutVars>
      </dgm:prSet>
      <dgm:spPr/>
    </dgm:pt>
    <dgm:pt modelId="{1F88929B-42A0-4791-AA0A-A022134DEDE4}" type="pres">
      <dgm:prSet presAssocID="{93131272-7D5D-490F-8555-45A4925C272B}" presName="Parent3" presStyleLbl="revTx" presStyleIdx="0" presStyleCnt="3">
        <dgm:presLayoutVars>
          <dgm:chMax val="1"/>
          <dgm:chPref val="1"/>
          <dgm:bulletEnabled val="1"/>
        </dgm:presLayoutVars>
      </dgm:prSet>
      <dgm:spPr/>
    </dgm:pt>
    <dgm:pt modelId="{D91CE42A-E9B8-46E9-AD6E-5A21C56B8466}" type="pres">
      <dgm:prSet presAssocID="{931E5E15-2441-471F-B68A-CF0FCB6E771F}" presName="Accent2" presStyleCnt="0"/>
      <dgm:spPr/>
    </dgm:pt>
    <dgm:pt modelId="{56161AD0-C45B-40F7-B2FF-CD9749008090}" type="pres">
      <dgm:prSet presAssocID="{931E5E15-2441-471F-B68A-CF0FCB6E771F}" presName="Accent" presStyleLbl="node1" presStyleIdx="1" presStyleCnt="3"/>
      <dgm:spPr/>
    </dgm:pt>
    <dgm:pt modelId="{50033BB4-2C2B-417F-82DD-91A9A1A7B7D1}" type="pres">
      <dgm:prSet presAssocID="{931E5E15-2441-471F-B68A-CF0FCB6E771F}" presName="ParentBackground2" presStyleCnt="0"/>
      <dgm:spPr/>
    </dgm:pt>
    <dgm:pt modelId="{296AA9A5-A5FE-4B6C-A81B-C02630A469B6}" type="pres">
      <dgm:prSet presAssocID="{931E5E15-2441-471F-B68A-CF0FCB6E771F}" presName="ParentBackground" presStyleLbl="fgAcc1" presStyleIdx="1" presStyleCnt="3"/>
      <dgm:spPr/>
    </dgm:pt>
    <dgm:pt modelId="{E939150A-C2CA-429F-BC29-A9EC4A4BF760}" type="pres">
      <dgm:prSet presAssocID="{931E5E15-2441-471F-B68A-CF0FCB6E771F}" presName="Child2" presStyleLbl="revTx" presStyleIdx="1" presStyleCnt="3">
        <dgm:presLayoutVars>
          <dgm:chMax val="0"/>
          <dgm:chPref val="0"/>
          <dgm:bulletEnabled val="1"/>
        </dgm:presLayoutVars>
      </dgm:prSet>
      <dgm:spPr/>
    </dgm:pt>
    <dgm:pt modelId="{9170BA0A-F8CB-40D7-B6EA-14152B806ED6}" type="pres">
      <dgm:prSet presAssocID="{931E5E15-2441-471F-B68A-CF0FCB6E771F}" presName="Parent2" presStyleLbl="revTx" presStyleIdx="1" presStyleCnt="3">
        <dgm:presLayoutVars>
          <dgm:chMax val="1"/>
          <dgm:chPref val="1"/>
          <dgm:bulletEnabled val="1"/>
        </dgm:presLayoutVars>
      </dgm:prSet>
      <dgm:spPr/>
    </dgm:pt>
    <dgm:pt modelId="{E41190B0-F025-4E1D-8B52-4E6A9553F0B7}" type="pres">
      <dgm:prSet presAssocID="{F01AE64B-435B-4077-8E03-C02E548D5C92}" presName="Accent1" presStyleCnt="0"/>
      <dgm:spPr/>
    </dgm:pt>
    <dgm:pt modelId="{C57FC82D-D741-4578-8279-D2BB8B3F2BA0}" type="pres">
      <dgm:prSet presAssocID="{F01AE64B-435B-4077-8E03-C02E548D5C92}" presName="Accent" presStyleLbl="node1" presStyleIdx="2" presStyleCnt="3"/>
      <dgm:spPr/>
    </dgm:pt>
    <dgm:pt modelId="{949D264D-B2C2-46A3-8BF0-3931C51378BE}" type="pres">
      <dgm:prSet presAssocID="{F01AE64B-435B-4077-8E03-C02E548D5C92}" presName="ParentBackground1" presStyleCnt="0"/>
      <dgm:spPr/>
    </dgm:pt>
    <dgm:pt modelId="{E16A4EEF-8D32-4ACC-8845-3292C4E0852F}" type="pres">
      <dgm:prSet presAssocID="{F01AE64B-435B-4077-8E03-C02E548D5C92}" presName="ParentBackground" presStyleLbl="fgAcc1" presStyleIdx="2" presStyleCnt="3"/>
      <dgm:spPr/>
    </dgm:pt>
    <dgm:pt modelId="{5798D1F8-F84D-4B09-A66A-19EA7B335A0A}" type="pres">
      <dgm:prSet presAssocID="{F01AE64B-435B-4077-8E03-C02E548D5C92}" presName="Child1" presStyleLbl="revTx" presStyleIdx="2" presStyleCnt="3">
        <dgm:presLayoutVars>
          <dgm:chMax val="0"/>
          <dgm:chPref val="0"/>
          <dgm:bulletEnabled val="1"/>
        </dgm:presLayoutVars>
      </dgm:prSet>
      <dgm:spPr/>
    </dgm:pt>
    <dgm:pt modelId="{9067CFDD-1C0F-4EFF-B90C-5D11BD9900FD}" type="pres">
      <dgm:prSet presAssocID="{F01AE64B-435B-4077-8E03-C02E548D5C92}" presName="Parent1" presStyleLbl="revTx" presStyleIdx="2" presStyleCnt="3">
        <dgm:presLayoutVars>
          <dgm:chMax val="1"/>
          <dgm:chPref val="1"/>
          <dgm:bulletEnabled val="1"/>
        </dgm:presLayoutVars>
      </dgm:prSet>
      <dgm:spPr/>
    </dgm:pt>
  </dgm:ptLst>
  <dgm:cxnLst>
    <dgm:cxn modelId="{222F2F04-E6B0-4AF4-B929-B74ED8A66D39}" type="presOf" srcId="{AE7E1956-295C-4348-84F7-E2C77087D857}" destId="{A5083226-C31C-487D-90C1-AED73977F969}" srcOrd="0" destOrd="0" presId="urn:microsoft.com/office/officeart/2011/layout/CircleProcess"/>
    <dgm:cxn modelId="{3735F90F-EB33-4CE5-83F7-C3E0CA83FF66}" srcId="{93131272-7D5D-490F-8555-45A4925C272B}" destId="{362A2F59-382B-4D49-B67E-97C948294529}" srcOrd="2" destOrd="0" parTransId="{036D50D0-81C4-49BC-AA7D-B2FB4372A5B1}" sibTransId="{BB670077-0B10-4860-B3C9-4D9B14297C7E}"/>
    <dgm:cxn modelId="{5E572F12-5187-4AF8-A1B4-C5CEEA5BD573}" type="presOf" srcId="{F01AE64B-435B-4077-8E03-C02E548D5C92}" destId="{E16A4EEF-8D32-4ACC-8845-3292C4E0852F}" srcOrd="0" destOrd="0" presId="urn:microsoft.com/office/officeart/2011/layout/CircleProcess"/>
    <dgm:cxn modelId="{C8555616-CAB1-459C-8FBB-098080A5853A}" type="presOf" srcId="{931E5E15-2441-471F-B68A-CF0FCB6E771F}" destId="{9170BA0A-F8CB-40D7-B6EA-14152B806ED6}" srcOrd="1" destOrd="0" presId="urn:microsoft.com/office/officeart/2011/layout/CircleProcess"/>
    <dgm:cxn modelId="{49798419-60EF-4E5A-A6CA-42B13CABA686}" srcId="{F01AE64B-435B-4077-8E03-C02E548D5C92}" destId="{32B8E324-122F-4602-BCF1-1A7F4036DCDC}" srcOrd="0" destOrd="0" parTransId="{82256D46-339A-498C-A663-1C90AE882201}" sibTransId="{41F4FEDD-FB9F-4F49-BF5A-6395A3092CC1}"/>
    <dgm:cxn modelId="{3AD4C823-80CE-48CC-B875-D186ABF0FD87}" type="presOf" srcId="{5CC0E5B7-0EE5-4B50-8EA1-CAA2B1636FBB}" destId="{4DB0BCD7-0A7F-4230-B1B2-7D10EF0D5DF0}" srcOrd="0" destOrd="0" presId="urn:microsoft.com/office/officeart/2011/layout/CircleProcess"/>
    <dgm:cxn modelId="{37267725-FB2A-4624-A29C-68E10A489C03}" type="presOf" srcId="{362A2F59-382B-4D49-B67E-97C948294529}" destId="{A5083226-C31C-487D-90C1-AED73977F969}" srcOrd="0" destOrd="2" presId="urn:microsoft.com/office/officeart/2011/layout/CircleProcess"/>
    <dgm:cxn modelId="{42E81926-4F0F-4161-A4D8-EB1ACD283145}" type="presOf" srcId="{861B64DD-816A-4DC8-9C1A-46300553DE15}" destId="{A5083226-C31C-487D-90C1-AED73977F969}" srcOrd="0" destOrd="1" presId="urn:microsoft.com/office/officeart/2011/layout/CircleProcess"/>
    <dgm:cxn modelId="{9937FF31-4EBC-4610-B8D8-8FEF737C7C33}" srcId="{5CC0E5B7-0EE5-4B50-8EA1-CAA2B1636FBB}" destId="{93131272-7D5D-490F-8555-45A4925C272B}" srcOrd="2" destOrd="0" parTransId="{B07FFF78-67D4-436E-87B5-E366FDCC5E72}" sibTransId="{EF7DA73A-3B25-4317-967B-72048B336AA3}"/>
    <dgm:cxn modelId="{90BB693E-CE87-476E-92AB-41F9A9711063}" type="presOf" srcId="{931E5E15-2441-471F-B68A-CF0FCB6E771F}" destId="{296AA9A5-A5FE-4B6C-A81B-C02630A469B6}" srcOrd="0" destOrd="0" presId="urn:microsoft.com/office/officeart/2011/layout/CircleProcess"/>
    <dgm:cxn modelId="{699E7342-87B1-4ABB-9443-09A1EFBDBE4B}" type="presOf" srcId="{FAE8A8BF-7E22-47A8-8252-C0DCA4D14D89}" destId="{E939150A-C2CA-429F-BC29-A9EC4A4BF760}" srcOrd="0" destOrd="1" presId="urn:microsoft.com/office/officeart/2011/layout/CircleProcess"/>
    <dgm:cxn modelId="{64113749-CEA5-42D6-84BA-B122283BDBE9}" type="presOf" srcId="{F01AE64B-435B-4077-8E03-C02E548D5C92}" destId="{9067CFDD-1C0F-4EFF-B90C-5D11BD9900FD}" srcOrd="1" destOrd="0" presId="urn:microsoft.com/office/officeart/2011/layout/CircleProcess"/>
    <dgm:cxn modelId="{052FDD5C-7B38-4C5A-94E3-C35B2314FF29}" type="presOf" srcId="{D7EAB02D-8912-4B62-8C58-3F37F961F04E}" destId="{E939150A-C2CA-429F-BC29-A9EC4A4BF760}" srcOrd="0" destOrd="2" presId="urn:microsoft.com/office/officeart/2011/layout/CircleProcess"/>
    <dgm:cxn modelId="{71F0906F-FD2C-49B8-8AFE-B2FBED757616}" srcId="{F01AE64B-435B-4077-8E03-C02E548D5C92}" destId="{9A801975-9174-4E6C-A71E-A6B2B05F6B87}" srcOrd="1" destOrd="0" parTransId="{8A216C3D-385D-43DA-84E0-FA22694F8EDA}" sibTransId="{A9FC4C53-3EEE-4183-9631-89C1E559A56C}"/>
    <dgm:cxn modelId="{57311474-A088-42D0-A0CB-40B4E92BD1F8}" srcId="{931E5E15-2441-471F-B68A-CF0FCB6E771F}" destId="{FCD4CE7A-6A09-40B3-A9CB-625236A21498}" srcOrd="0" destOrd="0" parTransId="{9EF8AB30-9A83-441F-8593-61775B284C80}" sibTransId="{1BE76998-991E-4082-A788-CC2D21E3AB14}"/>
    <dgm:cxn modelId="{9FEE6D7A-AED2-4E8E-90A4-E7847265008D}" type="presOf" srcId="{9A801975-9174-4E6C-A71E-A6B2B05F6B87}" destId="{5798D1F8-F84D-4B09-A66A-19EA7B335A0A}" srcOrd="0" destOrd="1" presId="urn:microsoft.com/office/officeart/2011/layout/CircleProcess"/>
    <dgm:cxn modelId="{B44FAB7E-0414-444F-B3F2-5D1F8F7450D8}" type="presOf" srcId="{BBC5FC3B-C322-4F2A-A1AD-8095B935BE22}" destId="{5798D1F8-F84D-4B09-A66A-19EA7B335A0A}" srcOrd="0" destOrd="2" presId="urn:microsoft.com/office/officeart/2011/layout/CircleProcess"/>
    <dgm:cxn modelId="{E8BE4299-3899-4EE9-8EAD-04AF07D47EFE}" type="presOf" srcId="{93131272-7D5D-490F-8555-45A4925C272B}" destId="{B753DE5F-4793-45FE-934F-0156534D4A6F}" srcOrd="0" destOrd="0" presId="urn:microsoft.com/office/officeart/2011/layout/CircleProcess"/>
    <dgm:cxn modelId="{3652D9A0-3CC6-4D32-BC0D-BBCCF9350751}" srcId="{93131272-7D5D-490F-8555-45A4925C272B}" destId="{861B64DD-816A-4DC8-9C1A-46300553DE15}" srcOrd="1" destOrd="0" parTransId="{4E7DEE9D-F611-4F87-9EEF-FC24F2242BCE}" sibTransId="{362DDD3D-BE8F-448F-B6C9-7D59770DB094}"/>
    <dgm:cxn modelId="{BB60FEAF-C42D-409D-8BB9-965D3F4013FF}" type="presOf" srcId="{32B8E324-122F-4602-BCF1-1A7F4036DCDC}" destId="{5798D1F8-F84D-4B09-A66A-19EA7B335A0A}" srcOrd="0" destOrd="0" presId="urn:microsoft.com/office/officeart/2011/layout/CircleProcess"/>
    <dgm:cxn modelId="{7D74F7BA-313C-4CEF-B916-F4D65FD6A896}" srcId="{5CC0E5B7-0EE5-4B50-8EA1-CAA2B1636FBB}" destId="{F01AE64B-435B-4077-8E03-C02E548D5C92}" srcOrd="0" destOrd="0" parTransId="{A1B88189-8080-4C6B-A5C2-68DF96F17EB0}" sibTransId="{1BB6738F-419F-4531-B69B-D8C3C9136C90}"/>
    <dgm:cxn modelId="{03B8EBCC-8E4C-4ED5-A8D4-F5E192ECD995}" type="presOf" srcId="{FCD4CE7A-6A09-40B3-A9CB-625236A21498}" destId="{E939150A-C2CA-429F-BC29-A9EC4A4BF760}" srcOrd="0" destOrd="0" presId="urn:microsoft.com/office/officeart/2011/layout/CircleProcess"/>
    <dgm:cxn modelId="{401117D6-62BF-4B11-B9A6-12B32EB30606}" srcId="{931E5E15-2441-471F-B68A-CF0FCB6E771F}" destId="{FAE8A8BF-7E22-47A8-8252-C0DCA4D14D89}" srcOrd="1" destOrd="0" parTransId="{40A5D611-F865-4870-9195-342CCA22F00E}" sibTransId="{008BAFCB-5175-4D94-B40C-33DEBA0A6548}"/>
    <dgm:cxn modelId="{9F1588DC-7945-43E1-8F1F-2A4FF60E57FD}" srcId="{931E5E15-2441-471F-B68A-CF0FCB6E771F}" destId="{D7EAB02D-8912-4B62-8C58-3F37F961F04E}" srcOrd="2" destOrd="0" parTransId="{1A9F4736-A20C-400B-B2FF-4B03CB64C7EB}" sibTransId="{61D82977-A22D-473C-BAE8-795F87F12BDA}"/>
    <dgm:cxn modelId="{944F22E9-0E02-4D22-BBB8-293DD103041B}" srcId="{5CC0E5B7-0EE5-4B50-8EA1-CAA2B1636FBB}" destId="{931E5E15-2441-471F-B68A-CF0FCB6E771F}" srcOrd="1" destOrd="0" parTransId="{1DBD3CBC-6E02-4555-9307-FB9ED7D67CC1}" sibTransId="{E2E253A7-D243-4BE3-A8B8-C8C703ECDE6D}"/>
    <dgm:cxn modelId="{667CBDF7-F940-4630-8140-140F85800CD2}" srcId="{F01AE64B-435B-4077-8E03-C02E548D5C92}" destId="{BBC5FC3B-C322-4F2A-A1AD-8095B935BE22}" srcOrd="2" destOrd="0" parTransId="{4FB6EF63-ABA8-40B9-BB3D-20242695ABA7}" sibTransId="{287411B5-982F-48F5-9A23-8BE43C9EEAE6}"/>
    <dgm:cxn modelId="{BE96BFFA-4E8C-4279-A403-EB2F041D0FE4}" type="presOf" srcId="{93131272-7D5D-490F-8555-45A4925C272B}" destId="{1F88929B-42A0-4791-AA0A-A022134DEDE4}" srcOrd="1" destOrd="0" presId="urn:microsoft.com/office/officeart/2011/layout/CircleProcess"/>
    <dgm:cxn modelId="{EE95B8FB-0A5E-4276-88A0-A8C15F2FC308}" srcId="{93131272-7D5D-490F-8555-45A4925C272B}" destId="{AE7E1956-295C-4348-84F7-E2C77087D857}" srcOrd="0" destOrd="0" parTransId="{B1B8AA05-DDDE-46E5-97C2-BA171FA51682}" sibTransId="{CD0A577F-CEB6-41AF-B046-9A6BE0FE58CD}"/>
    <dgm:cxn modelId="{2F37DE87-2890-4CD6-AD21-1BCA14371749}" type="presParOf" srcId="{4DB0BCD7-0A7F-4230-B1B2-7D10EF0D5DF0}" destId="{510F9FA9-339C-46E7-8911-73E8C10E924E}" srcOrd="0" destOrd="0" presId="urn:microsoft.com/office/officeart/2011/layout/CircleProcess"/>
    <dgm:cxn modelId="{418FD689-B611-4179-A0D4-B3BF9B2A0567}" type="presParOf" srcId="{510F9FA9-339C-46E7-8911-73E8C10E924E}" destId="{ED4500DC-1879-4F70-90EC-99509EA23107}" srcOrd="0" destOrd="0" presId="urn:microsoft.com/office/officeart/2011/layout/CircleProcess"/>
    <dgm:cxn modelId="{21484A29-E212-4981-9246-EF58A6B09C97}" type="presParOf" srcId="{4DB0BCD7-0A7F-4230-B1B2-7D10EF0D5DF0}" destId="{86034908-E081-4DE1-B72F-CFB4C36D04E2}" srcOrd="1" destOrd="0" presId="urn:microsoft.com/office/officeart/2011/layout/CircleProcess"/>
    <dgm:cxn modelId="{6C144798-CD17-429E-A774-ED3FDDBD8AE2}" type="presParOf" srcId="{86034908-E081-4DE1-B72F-CFB4C36D04E2}" destId="{B753DE5F-4793-45FE-934F-0156534D4A6F}" srcOrd="0" destOrd="0" presId="urn:microsoft.com/office/officeart/2011/layout/CircleProcess"/>
    <dgm:cxn modelId="{3961F9A7-93CB-48FF-9CDB-788C70D9696A}" type="presParOf" srcId="{4DB0BCD7-0A7F-4230-B1B2-7D10EF0D5DF0}" destId="{A5083226-C31C-487D-90C1-AED73977F969}" srcOrd="2" destOrd="0" presId="urn:microsoft.com/office/officeart/2011/layout/CircleProcess"/>
    <dgm:cxn modelId="{47862187-0741-4892-BBAA-BF93E598A47F}" type="presParOf" srcId="{4DB0BCD7-0A7F-4230-B1B2-7D10EF0D5DF0}" destId="{1F88929B-42A0-4791-AA0A-A022134DEDE4}" srcOrd="3" destOrd="0" presId="urn:microsoft.com/office/officeart/2011/layout/CircleProcess"/>
    <dgm:cxn modelId="{779C5461-B72B-4B17-8126-298141483CF2}" type="presParOf" srcId="{4DB0BCD7-0A7F-4230-B1B2-7D10EF0D5DF0}" destId="{D91CE42A-E9B8-46E9-AD6E-5A21C56B8466}" srcOrd="4" destOrd="0" presId="urn:microsoft.com/office/officeart/2011/layout/CircleProcess"/>
    <dgm:cxn modelId="{2676E70C-6E4E-4F73-891E-9BB874D76958}" type="presParOf" srcId="{D91CE42A-E9B8-46E9-AD6E-5A21C56B8466}" destId="{56161AD0-C45B-40F7-B2FF-CD9749008090}" srcOrd="0" destOrd="0" presId="urn:microsoft.com/office/officeart/2011/layout/CircleProcess"/>
    <dgm:cxn modelId="{E1B6BEC1-DF90-45D7-A71A-0D501B7D6252}" type="presParOf" srcId="{4DB0BCD7-0A7F-4230-B1B2-7D10EF0D5DF0}" destId="{50033BB4-2C2B-417F-82DD-91A9A1A7B7D1}" srcOrd="5" destOrd="0" presId="urn:microsoft.com/office/officeart/2011/layout/CircleProcess"/>
    <dgm:cxn modelId="{53C6E51E-EC65-4D51-BEA8-BF0554CEDC19}" type="presParOf" srcId="{50033BB4-2C2B-417F-82DD-91A9A1A7B7D1}" destId="{296AA9A5-A5FE-4B6C-A81B-C02630A469B6}" srcOrd="0" destOrd="0" presId="urn:microsoft.com/office/officeart/2011/layout/CircleProcess"/>
    <dgm:cxn modelId="{ACBC1E68-91A1-4A9C-9314-C4019D8D3366}" type="presParOf" srcId="{4DB0BCD7-0A7F-4230-B1B2-7D10EF0D5DF0}" destId="{E939150A-C2CA-429F-BC29-A9EC4A4BF760}" srcOrd="6" destOrd="0" presId="urn:microsoft.com/office/officeart/2011/layout/CircleProcess"/>
    <dgm:cxn modelId="{3F4F51CC-E871-4A57-9CFA-3EAFA252805E}" type="presParOf" srcId="{4DB0BCD7-0A7F-4230-B1B2-7D10EF0D5DF0}" destId="{9170BA0A-F8CB-40D7-B6EA-14152B806ED6}" srcOrd="7" destOrd="0" presId="urn:microsoft.com/office/officeart/2011/layout/CircleProcess"/>
    <dgm:cxn modelId="{B0F252A9-8863-4C07-BB84-2607FF02879E}" type="presParOf" srcId="{4DB0BCD7-0A7F-4230-B1B2-7D10EF0D5DF0}" destId="{E41190B0-F025-4E1D-8B52-4E6A9553F0B7}" srcOrd="8" destOrd="0" presId="urn:microsoft.com/office/officeart/2011/layout/CircleProcess"/>
    <dgm:cxn modelId="{F4DA484E-665E-40A7-83E2-6C5EBC0660FC}" type="presParOf" srcId="{E41190B0-F025-4E1D-8B52-4E6A9553F0B7}" destId="{C57FC82D-D741-4578-8279-D2BB8B3F2BA0}" srcOrd="0" destOrd="0" presId="urn:microsoft.com/office/officeart/2011/layout/CircleProcess"/>
    <dgm:cxn modelId="{12576521-E5F6-46E5-92C5-73E118E80156}" type="presParOf" srcId="{4DB0BCD7-0A7F-4230-B1B2-7D10EF0D5DF0}" destId="{949D264D-B2C2-46A3-8BF0-3931C51378BE}" srcOrd="9" destOrd="0" presId="urn:microsoft.com/office/officeart/2011/layout/CircleProcess"/>
    <dgm:cxn modelId="{F0EB48B2-6A35-4D12-B2FD-3E26535C70FA}" type="presParOf" srcId="{949D264D-B2C2-46A3-8BF0-3931C51378BE}" destId="{E16A4EEF-8D32-4ACC-8845-3292C4E0852F}" srcOrd="0" destOrd="0" presId="urn:microsoft.com/office/officeart/2011/layout/CircleProcess"/>
    <dgm:cxn modelId="{685C1C68-DB32-4926-872B-2CFECBB115FE}" type="presParOf" srcId="{4DB0BCD7-0A7F-4230-B1B2-7D10EF0D5DF0}" destId="{5798D1F8-F84D-4B09-A66A-19EA7B335A0A}" srcOrd="10" destOrd="0" presId="urn:microsoft.com/office/officeart/2011/layout/CircleProcess"/>
    <dgm:cxn modelId="{052B0CDF-9796-487E-BF4F-7C5F0C720765}" type="presParOf" srcId="{4DB0BCD7-0A7F-4230-B1B2-7D10EF0D5DF0}" destId="{9067CFDD-1C0F-4EFF-B90C-5D11BD9900FD}"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97CDBAE-C730-4722-ABAD-9F5ECD05338F}"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n-US"/>
        </a:p>
      </dgm:t>
    </dgm:pt>
    <dgm:pt modelId="{54858F6B-53B9-435F-B05F-C1702539BDC2}">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a:t>Input Vectors</a:t>
          </a:r>
        </a:p>
      </dgm:t>
    </dgm:pt>
    <dgm:pt modelId="{AA5EB3A2-E619-41A3-A362-5C076B629795}" type="parTrans" cxnId="{E1117A08-FE27-4595-A636-3E6893BC2AF9}">
      <dgm:prSet/>
      <dgm:spPr/>
      <dgm:t>
        <a:bodyPr/>
        <a:lstStyle/>
        <a:p>
          <a:endParaRPr lang="en-US" sz="1800"/>
        </a:p>
      </dgm:t>
    </dgm:pt>
    <dgm:pt modelId="{1D56DF73-5BCF-4F84-8BD5-BD3B713A54A1}" type="sibTrans" cxnId="{E1117A08-FE27-4595-A636-3E6893BC2AF9}">
      <dgm:prSet/>
      <dgm:spPr/>
      <dgm:t>
        <a:bodyPr/>
        <a:lstStyle/>
        <a:p>
          <a:endParaRPr lang="en-US" sz="1800"/>
        </a:p>
      </dgm:t>
    </dgm:pt>
    <dgm:pt modelId="{76F27102-CA24-42F7-ADA6-AF4F81EDDC57}">
      <dgm:prSet phldrT="[Text]" custT="1"/>
      <dgm:spPr/>
      <dgm:t>
        <a:bodyPr/>
        <a:lstStyle/>
        <a:p>
          <a:r>
            <a:rPr lang="en-US" sz="2800" dirty="0"/>
            <a:t>Event</a:t>
          </a:r>
        </a:p>
      </dgm:t>
    </dgm:pt>
    <dgm:pt modelId="{DFB226D8-E7ED-4A1D-8867-1382B63FA0A2}" type="parTrans" cxnId="{83E0633E-C43F-440F-9E00-6B4C3FACF068}">
      <dgm:prSet/>
      <dgm:spPr/>
      <dgm:t>
        <a:bodyPr/>
        <a:lstStyle/>
        <a:p>
          <a:endParaRPr lang="en-US" sz="1800"/>
        </a:p>
      </dgm:t>
    </dgm:pt>
    <dgm:pt modelId="{AEB6BCC3-600A-416F-8BA2-09D7D301AB2B}" type="sibTrans" cxnId="{83E0633E-C43F-440F-9E00-6B4C3FACF068}">
      <dgm:prSet/>
      <dgm:spPr/>
      <dgm:t>
        <a:bodyPr/>
        <a:lstStyle/>
        <a:p>
          <a:endParaRPr lang="en-US" sz="1800"/>
        </a:p>
      </dgm:t>
    </dgm:pt>
    <dgm:pt modelId="{D265DD14-A86B-4448-89C1-914FC8BE5161}">
      <dgm:prSet phldrT="[Text]" custT="1"/>
      <dgm:spPr/>
      <dgm:t>
        <a:bodyPr/>
        <a:lstStyle/>
        <a:p>
          <a:r>
            <a:rPr lang="en-US" sz="2800" dirty="0"/>
            <a:t>Device</a:t>
          </a:r>
        </a:p>
      </dgm:t>
    </dgm:pt>
    <dgm:pt modelId="{D6F88EF2-FE4B-4ED7-9CC3-17AFB18011D6}" type="parTrans" cxnId="{64AEF93E-0C8F-45CC-916A-E3346D9842F4}">
      <dgm:prSet/>
      <dgm:spPr/>
      <dgm:t>
        <a:bodyPr/>
        <a:lstStyle/>
        <a:p>
          <a:endParaRPr lang="en-US" sz="1800"/>
        </a:p>
      </dgm:t>
    </dgm:pt>
    <dgm:pt modelId="{0E0DDF4E-BCC7-4826-B0CD-4492191817BB}" type="sibTrans" cxnId="{64AEF93E-0C8F-45CC-916A-E3346D9842F4}">
      <dgm:prSet/>
      <dgm:spPr/>
      <dgm:t>
        <a:bodyPr/>
        <a:lstStyle/>
        <a:p>
          <a:endParaRPr lang="en-US" sz="1800"/>
        </a:p>
      </dgm:t>
    </dgm:pt>
    <dgm:pt modelId="{4A94B1EC-0B22-4225-8349-D183B9C663FF}">
      <dgm:prSet phldrT="[Text]" custT="1">
        <dgm:style>
          <a:lnRef idx="2">
            <a:schemeClr val="accent2"/>
          </a:lnRef>
          <a:fillRef idx="1">
            <a:schemeClr val="lt1"/>
          </a:fillRef>
          <a:effectRef idx="0">
            <a:schemeClr val="accent2"/>
          </a:effectRef>
          <a:fontRef idx="minor">
            <a:schemeClr val="dk1"/>
          </a:fontRef>
        </dgm:style>
      </dgm:prSet>
      <dgm:spPr/>
      <dgm:t>
        <a:bodyPr/>
        <a:lstStyle/>
        <a:p>
          <a:r>
            <a:rPr lang="en-US" sz="2000" dirty="0"/>
            <a:t>Output Vector</a:t>
          </a:r>
        </a:p>
      </dgm:t>
    </dgm:pt>
    <dgm:pt modelId="{2F1C5CF3-235D-44A0-AE05-67F5D8EDF67B}" type="parTrans" cxnId="{82EEE1E7-4173-47FE-A87D-32A8A5984434}">
      <dgm:prSet/>
      <dgm:spPr/>
      <dgm:t>
        <a:bodyPr/>
        <a:lstStyle/>
        <a:p>
          <a:endParaRPr lang="en-US" sz="1800"/>
        </a:p>
      </dgm:t>
    </dgm:pt>
    <dgm:pt modelId="{F6B2AC56-E9FE-47F7-9D5B-700B50309D28}" type="sibTrans" cxnId="{82EEE1E7-4173-47FE-A87D-32A8A5984434}">
      <dgm:prSet/>
      <dgm:spPr/>
      <dgm:t>
        <a:bodyPr/>
        <a:lstStyle/>
        <a:p>
          <a:endParaRPr lang="en-US" sz="1800"/>
        </a:p>
      </dgm:t>
    </dgm:pt>
    <dgm:pt modelId="{AB8B5F10-BAB7-4F5C-8084-4BB90EAA3D7A}">
      <dgm:prSet phldrT="[Text]" custT="1"/>
      <dgm:spPr/>
      <dgm:t>
        <a:bodyPr/>
        <a:lstStyle/>
        <a:p>
          <a:r>
            <a:rPr lang="en-US" sz="2800" dirty="0"/>
            <a:t>Persona</a:t>
          </a:r>
        </a:p>
      </dgm:t>
    </dgm:pt>
    <dgm:pt modelId="{BD07F1ED-BFA1-43E6-9487-026A70F45107}" type="parTrans" cxnId="{D7C48053-66ED-4E17-9DA5-5C3055AFA5E4}">
      <dgm:prSet/>
      <dgm:spPr/>
      <dgm:t>
        <a:bodyPr/>
        <a:lstStyle/>
        <a:p>
          <a:endParaRPr lang="en-US" sz="1800"/>
        </a:p>
      </dgm:t>
    </dgm:pt>
    <dgm:pt modelId="{2CC41970-5D4B-45D6-A21E-C93DB2F4CFA3}" type="sibTrans" cxnId="{D7C48053-66ED-4E17-9DA5-5C3055AFA5E4}">
      <dgm:prSet/>
      <dgm:spPr/>
      <dgm:t>
        <a:bodyPr/>
        <a:lstStyle/>
        <a:p>
          <a:endParaRPr lang="en-US" sz="1800"/>
        </a:p>
      </dgm:t>
    </dgm:pt>
    <dgm:pt modelId="{74EF9279-909B-41DA-B813-52915CECF6E1}">
      <dgm:prSet phldrT="[Text]" custT="1"/>
      <dgm:spPr/>
      <dgm:t>
        <a:bodyPr/>
        <a:lstStyle/>
        <a:p>
          <a:r>
            <a:rPr lang="en-US" sz="2800" dirty="0"/>
            <a:t>Epoch</a:t>
          </a:r>
        </a:p>
      </dgm:t>
    </dgm:pt>
    <dgm:pt modelId="{3FB155D6-BF89-4FFF-A339-D201FC140448}" type="parTrans" cxnId="{EAA05CEC-4851-4D66-8D3F-FD96348A9B69}">
      <dgm:prSet/>
      <dgm:spPr/>
      <dgm:t>
        <a:bodyPr/>
        <a:lstStyle/>
        <a:p>
          <a:endParaRPr lang="en-US" sz="1800"/>
        </a:p>
      </dgm:t>
    </dgm:pt>
    <dgm:pt modelId="{24119711-1494-4CB3-BFA1-76FCC017178E}" type="sibTrans" cxnId="{EAA05CEC-4851-4D66-8D3F-FD96348A9B69}">
      <dgm:prSet/>
      <dgm:spPr/>
      <dgm:t>
        <a:bodyPr/>
        <a:lstStyle/>
        <a:p>
          <a:endParaRPr lang="en-US" sz="1800"/>
        </a:p>
      </dgm:t>
    </dgm:pt>
    <dgm:pt modelId="{DBABEDB4-21C0-4EFE-A7C0-503C678506BC}" type="pres">
      <dgm:prSet presAssocID="{997CDBAE-C730-4722-ABAD-9F5ECD05338F}" presName="outerComposite" presStyleCnt="0">
        <dgm:presLayoutVars>
          <dgm:chMax val="2"/>
          <dgm:animLvl val="lvl"/>
          <dgm:resizeHandles val="exact"/>
        </dgm:presLayoutVars>
      </dgm:prSet>
      <dgm:spPr/>
    </dgm:pt>
    <dgm:pt modelId="{D822ABEE-8B87-4E5C-911E-62114A80E799}" type="pres">
      <dgm:prSet presAssocID="{997CDBAE-C730-4722-ABAD-9F5ECD05338F}" presName="dummyMaxCanvas" presStyleCnt="0"/>
      <dgm:spPr/>
    </dgm:pt>
    <dgm:pt modelId="{9CAD956D-3D50-4284-81DE-A28C35D05760}" type="pres">
      <dgm:prSet presAssocID="{997CDBAE-C730-4722-ABAD-9F5ECD05338F}" presName="parentComposite" presStyleCnt="0"/>
      <dgm:spPr/>
    </dgm:pt>
    <dgm:pt modelId="{4184BCF6-FBAA-4080-A9A3-4D7322EE2C75}" type="pres">
      <dgm:prSet presAssocID="{997CDBAE-C730-4722-ABAD-9F5ECD05338F}" presName="parent1" presStyleLbl="alignAccFollowNode1" presStyleIdx="0" presStyleCnt="4" custScaleX="128819">
        <dgm:presLayoutVars>
          <dgm:chMax val="4"/>
        </dgm:presLayoutVars>
      </dgm:prSet>
      <dgm:spPr/>
    </dgm:pt>
    <dgm:pt modelId="{DFAA8A60-DD7A-4BBC-8F7C-6FFCEAAB8F17}" type="pres">
      <dgm:prSet presAssocID="{997CDBAE-C730-4722-ABAD-9F5ECD05338F}" presName="parent2" presStyleLbl="alignAccFollowNode1" presStyleIdx="1" presStyleCnt="4" custScaleX="128211">
        <dgm:presLayoutVars>
          <dgm:chMax val="4"/>
        </dgm:presLayoutVars>
      </dgm:prSet>
      <dgm:spPr/>
    </dgm:pt>
    <dgm:pt modelId="{C70101D6-E8DA-45B3-957B-92D0635356B1}" type="pres">
      <dgm:prSet presAssocID="{997CDBAE-C730-4722-ABAD-9F5ECD05338F}" presName="childrenComposite" presStyleCnt="0"/>
      <dgm:spPr/>
    </dgm:pt>
    <dgm:pt modelId="{41D336EE-1DE2-4EFA-8185-58B0496B9752}" type="pres">
      <dgm:prSet presAssocID="{997CDBAE-C730-4722-ABAD-9F5ECD05338F}" presName="dummyMaxCanvas_ChildArea" presStyleCnt="0"/>
      <dgm:spPr/>
    </dgm:pt>
    <dgm:pt modelId="{A07DBE22-A631-492F-8596-650F7B4C362F}" type="pres">
      <dgm:prSet presAssocID="{997CDBAE-C730-4722-ABAD-9F5ECD05338F}" presName="fulcrum" presStyleLbl="alignAccFollowNode1" presStyleIdx="2" presStyleCnt="4">
        <dgm:style>
          <a:lnRef idx="2">
            <a:schemeClr val="accent6">
              <a:shade val="50000"/>
            </a:schemeClr>
          </a:lnRef>
          <a:fillRef idx="1">
            <a:schemeClr val="accent6"/>
          </a:fillRef>
          <a:effectRef idx="0">
            <a:schemeClr val="accent6"/>
          </a:effectRef>
          <a:fontRef idx="minor">
            <a:schemeClr val="lt1"/>
          </a:fontRef>
        </dgm:style>
      </dgm:prSet>
      <dgm:spPr/>
    </dgm:pt>
    <dgm:pt modelId="{6A91534D-9242-444B-8002-66D3D765CDA4}" type="pres">
      <dgm:prSet presAssocID="{997CDBAE-C730-4722-ABAD-9F5ECD05338F}" presName="balance_31" presStyleLbl="alignAccFollowNode1" presStyleIdx="3" presStyleCnt="4">
        <dgm:presLayoutVars>
          <dgm:bulletEnabled val="1"/>
        </dgm:presLayoutVars>
        <dgm:style>
          <a:lnRef idx="2">
            <a:schemeClr val="accent6">
              <a:shade val="50000"/>
            </a:schemeClr>
          </a:lnRef>
          <a:fillRef idx="1">
            <a:schemeClr val="accent6"/>
          </a:fillRef>
          <a:effectRef idx="0">
            <a:schemeClr val="accent6"/>
          </a:effectRef>
          <a:fontRef idx="minor">
            <a:schemeClr val="lt1"/>
          </a:fontRef>
        </dgm:style>
      </dgm:prSet>
      <dgm:spPr/>
    </dgm:pt>
    <dgm:pt modelId="{E20684EC-220C-4407-8EDA-DCE052AF175D}" type="pres">
      <dgm:prSet presAssocID="{997CDBAE-C730-4722-ABAD-9F5ECD05338F}" presName="left_31_1" presStyleLbl="node1" presStyleIdx="0" presStyleCnt="4">
        <dgm:presLayoutVars>
          <dgm:bulletEnabled val="1"/>
        </dgm:presLayoutVars>
      </dgm:prSet>
      <dgm:spPr/>
    </dgm:pt>
    <dgm:pt modelId="{0EF05852-1325-4CD2-87EC-31285B2D9D16}" type="pres">
      <dgm:prSet presAssocID="{997CDBAE-C730-4722-ABAD-9F5ECD05338F}" presName="left_31_2" presStyleLbl="node1" presStyleIdx="1" presStyleCnt="4">
        <dgm:presLayoutVars>
          <dgm:bulletEnabled val="1"/>
        </dgm:presLayoutVars>
      </dgm:prSet>
      <dgm:spPr/>
    </dgm:pt>
    <dgm:pt modelId="{E8CC77F8-3EE6-45B1-93B7-0B3C40507BB1}" type="pres">
      <dgm:prSet presAssocID="{997CDBAE-C730-4722-ABAD-9F5ECD05338F}" presName="left_31_3" presStyleLbl="node1" presStyleIdx="2" presStyleCnt="4">
        <dgm:presLayoutVars>
          <dgm:bulletEnabled val="1"/>
        </dgm:presLayoutVars>
      </dgm:prSet>
      <dgm:spPr/>
    </dgm:pt>
    <dgm:pt modelId="{F1D78617-5513-4F20-AE76-41B04FD90100}" type="pres">
      <dgm:prSet presAssocID="{997CDBAE-C730-4722-ABAD-9F5ECD05338F}" presName="right_31_1" presStyleLbl="node1" presStyleIdx="3" presStyleCnt="4">
        <dgm:presLayoutVars>
          <dgm:bulletEnabled val="1"/>
        </dgm:presLayoutVars>
      </dgm:prSet>
      <dgm:spPr/>
    </dgm:pt>
  </dgm:ptLst>
  <dgm:cxnLst>
    <dgm:cxn modelId="{E1117A08-FE27-4595-A636-3E6893BC2AF9}" srcId="{997CDBAE-C730-4722-ABAD-9F5ECD05338F}" destId="{54858F6B-53B9-435F-B05F-C1702539BDC2}" srcOrd="0" destOrd="0" parTransId="{AA5EB3A2-E619-41A3-A362-5C076B629795}" sibTransId="{1D56DF73-5BCF-4F84-8BD5-BD3B713A54A1}"/>
    <dgm:cxn modelId="{9ADDC808-E4A2-4511-8AD1-CED7A8B62942}" type="presOf" srcId="{AB8B5F10-BAB7-4F5C-8084-4BB90EAA3D7A}" destId="{F1D78617-5513-4F20-AE76-41B04FD90100}" srcOrd="0" destOrd="0" presId="urn:microsoft.com/office/officeart/2005/8/layout/balance1"/>
    <dgm:cxn modelId="{5FC26030-A800-4ED8-8C4B-65BB4F962D26}" type="presOf" srcId="{997CDBAE-C730-4722-ABAD-9F5ECD05338F}" destId="{DBABEDB4-21C0-4EFE-A7C0-503C678506BC}" srcOrd="0" destOrd="0" presId="urn:microsoft.com/office/officeart/2005/8/layout/balance1"/>
    <dgm:cxn modelId="{83E0633E-C43F-440F-9E00-6B4C3FACF068}" srcId="{54858F6B-53B9-435F-B05F-C1702539BDC2}" destId="{76F27102-CA24-42F7-ADA6-AF4F81EDDC57}" srcOrd="0" destOrd="0" parTransId="{DFB226D8-E7ED-4A1D-8867-1382B63FA0A2}" sibTransId="{AEB6BCC3-600A-416F-8BA2-09D7D301AB2B}"/>
    <dgm:cxn modelId="{64AEF93E-0C8F-45CC-916A-E3346D9842F4}" srcId="{54858F6B-53B9-435F-B05F-C1702539BDC2}" destId="{D265DD14-A86B-4448-89C1-914FC8BE5161}" srcOrd="2" destOrd="0" parTransId="{D6F88EF2-FE4B-4ED7-9CC3-17AFB18011D6}" sibTransId="{0E0DDF4E-BCC7-4826-B0CD-4492191817BB}"/>
    <dgm:cxn modelId="{2723DF50-17C0-4C45-AFDD-C1E72F9E5559}" type="presOf" srcId="{74EF9279-909B-41DA-B813-52915CECF6E1}" destId="{0EF05852-1325-4CD2-87EC-31285B2D9D16}" srcOrd="0" destOrd="0" presId="urn:microsoft.com/office/officeart/2005/8/layout/balance1"/>
    <dgm:cxn modelId="{D7C48053-66ED-4E17-9DA5-5C3055AFA5E4}" srcId="{4A94B1EC-0B22-4225-8349-D183B9C663FF}" destId="{AB8B5F10-BAB7-4F5C-8084-4BB90EAA3D7A}" srcOrd="0" destOrd="0" parTransId="{BD07F1ED-BFA1-43E6-9487-026A70F45107}" sibTransId="{2CC41970-5D4B-45D6-A21E-C93DB2F4CFA3}"/>
    <dgm:cxn modelId="{48334A6F-4CC5-44B8-93BE-E0162037D43B}" type="presOf" srcId="{76F27102-CA24-42F7-ADA6-AF4F81EDDC57}" destId="{E20684EC-220C-4407-8EDA-DCE052AF175D}" srcOrd="0" destOrd="0" presId="urn:microsoft.com/office/officeart/2005/8/layout/balance1"/>
    <dgm:cxn modelId="{928D427A-6A5B-4E26-87BE-9BCFD73579E8}" type="presOf" srcId="{4A94B1EC-0B22-4225-8349-D183B9C663FF}" destId="{DFAA8A60-DD7A-4BBC-8F7C-6FFCEAAB8F17}" srcOrd="0" destOrd="0" presId="urn:microsoft.com/office/officeart/2005/8/layout/balance1"/>
    <dgm:cxn modelId="{BDE2598B-DF09-4E0F-92EF-CA0D152DE36A}" type="presOf" srcId="{54858F6B-53B9-435F-B05F-C1702539BDC2}" destId="{4184BCF6-FBAA-4080-A9A3-4D7322EE2C75}" srcOrd="0" destOrd="0" presId="urn:microsoft.com/office/officeart/2005/8/layout/balance1"/>
    <dgm:cxn modelId="{661580CB-793C-4168-8925-0BEF3C5D4621}" type="presOf" srcId="{D265DD14-A86B-4448-89C1-914FC8BE5161}" destId="{E8CC77F8-3EE6-45B1-93B7-0B3C40507BB1}" srcOrd="0" destOrd="0" presId="urn:microsoft.com/office/officeart/2005/8/layout/balance1"/>
    <dgm:cxn modelId="{82EEE1E7-4173-47FE-A87D-32A8A5984434}" srcId="{997CDBAE-C730-4722-ABAD-9F5ECD05338F}" destId="{4A94B1EC-0B22-4225-8349-D183B9C663FF}" srcOrd="1" destOrd="0" parTransId="{2F1C5CF3-235D-44A0-AE05-67F5D8EDF67B}" sibTransId="{F6B2AC56-E9FE-47F7-9D5B-700B50309D28}"/>
    <dgm:cxn modelId="{EAA05CEC-4851-4D66-8D3F-FD96348A9B69}" srcId="{54858F6B-53B9-435F-B05F-C1702539BDC2}" destId="{74EF9279-909B-41DA-B813-52915CECF6E1}" srcOrd="1" destOrd="0" parTransId="{3FB155D6-BF89-4FFF-A339-D201FC140448}" sibTransId="{24119711-1494-4CB3-BFA1-76FCC017178E}"/>
    <dgm:cxn modelId="{E5A774D5-56EA-4373-849A-E6CA01E53838}" type="presParOf" srcId="{DBABEDB4-21C0-4EFE-A7C0-503C678506BC}" destId="{D822ABEE-8B87-4E5C-911E-62114A80E799}" srcOrd="0" destOrd="0" presId="urn:microsoft.com/office/officeart/2005/8/layout/balance1"/>
    <dgm:cxn modelId="{131733DA-B6AA-43F6-A86F-F9C89FB07AE5}" type="presParOf" srcId="{DBABEDB4-21C0-4EFE-A7C0-503C678506BC}" destId="{9CAD956D-3D50-4284-81DE-A28C35D05760}" srcOrd="1" destOrd="0" presId="urn:microsoft.com/office/officeart/2005/8/layout/balance1"/>
    <dgm:cxn modelId="{7387E77C-14F5-45DD-A8A2-5ED4EAF4595C}" type="presParOf" srcId="{9CAD956D-3D50-4284-81DE-A28C35D05760}" destId="{4184BCF6-FBAA-4080-A9A3-4D7322EE2C75}" srcOrd="0" destOrd="0" presId="urn:microsoft.com/office/officeart/2005/8/layout/balance1"/>
    <dgm:cxn modelId="{7E5509D0-6DE5-4244-BFD9-503D1FD5DBA1}" type="presParOf" srcId="{9CAD956D-3D50-4284-81DE-A28C35D05760}" destId="{DFAA8A60-DD7A-4BBC-8F7C-6FFCEAAB8F17}" srcOrd="1" destOrd="0" presId="urn:microsoft.com/office/officeart/2005/8/layout/balance1"/>
    <dgm:cxn modelId="{55CEC3C6-E063-4CF1-AECA-0AAA0E7C6CD7}" type="presParOf" srcId="{DBABEDB4-21C0-4EFE-A7C0-503C678506BC}" destId="{C70101D6-E8DA-45B3-957B-92D0635356B1}" srcOrd="2" destOrd="0" presId="urn:microsoft.com/office/officeart/2005/8/layout/balance1"/>
    <dgm:cxn modelId="{648377B8-8BA8-4C57-90C3-F8CF39A10A84}" type="presParOf" srcId="{C70101D6-E8DA-45B3-957B-92D0635356B1}" destId="{41D336EE-1DE2-4EFA-8185-58B0496B9752}" srcOrd="0" destOrd="0" presId="urn:microsoft.com/office/officeart/2005/8/layout/balance1"/>
    <dgm:cxn modelId="{0D4E2DB6-F198-48D2-A180-F7700EDAFE37}" type="presParOf" srcId="{C70101D6-E8DA-45B3-957B-92D0635356B1}" destId="{A07DBE22-A631-492F-8596-650F7B4C362F}" srcOrd="1" destOrd="0" presId="urn:microsoft.com/office/officeart/2005/8/layout/balance1"/>
    <dgm:cxn modelId="{463991D4-C9AD-438A-9D17-B6338FF74659}" type="presParOf" srcId="{C70101D6-E8DA-45B3-957B-92D0635356B1}" destId="{6A91534D-9242-444B-8002-66D3D765CDA4}" srcOrd="2" destOrd="0" presId="urn:microsoft.com/office/officeart/2005/8/layout/balance1"/>
    <dgm:cxn modelId="{930DB662-F7B8-49E8-A2E0-2F88E91BC0AD}" type="presParOf" srcId="{C70101D6-E8DA-45B3-957B-92D0635356B1}" destId="{E20684EC-220C-4407-8EDA-DCE052AF175D}" srcOrd="3" destOrd="0" presId="urn:microsoft.com/office/officeart/2005/8/layout/balance1"/>
    <dgm:cxn modelId="{35EB5A70-1F2C-4BB9-8353-15B5534D0F44}" type="presParOf" srcId="{C70101D6-E8DA-45B3-957B-92D0635356B1}" destId="{0EF05852-1325-4CD2-87EC-31285B2D9D16}" srcOrd="4" destOrd="0" presId="urn:microsoft.com/office/officeart/2005/8/layout/balance1"/>
    <dgm:cxn modelId="{74848F5E-2630-4A01-9A63-BF73CDA94A56}" type="presParOf" srcId="{C70101D6-E8DA-45B3-957B-92D0635356B1}" destId="{E8CC77F8-3EE6-45B1-93B7-0B3C40507BB1}" srcOrd="5" destOrd="0" presId="urn:microsoft.com/office/officeart/2005/8/layout/balance1"/>
    <dgm:cxn modelId="{7DF0D6B1-CB5D-429C-9841-C64E09AB0B19}" type="presParOf" srcId="{C70101D6-E8DA-45B3-957B-92D0635356B1}" destId="{F1D78617-5513-4F20-AE76-41B04FD90100}" srcOrd="6"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8C15-EDC8-564A-9BA5-9073B446FC57}">
      <dsp:nvSpPr>
        <dsp:cNvPr id="0" name=""/>
        <dsp:cNvSpPr/>
      </dsp:nvSpPr>
      <dsp:spPr>
        <a:xfrm>
          <a:off x="0" y="71356"/>
          <a:ext cx="10515600" cy="99815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How do we ensure the integrity of provenance in a decentralized manner?</a:t>
          </a:r>
        </a:p>
      </dsp:txBody>
      <dsp:txXfrm>
        <a:off x="48726" y="120082"/>
        <a:ext cx="10418148" cy="900704"/>
      </dsp:txXfrm>
    </dsp:sp>
    <dsp:sp modelId="{7E2F988A-4140-8B41-903E-F8D6C3F539DB}">
      <dsp:nvSpPr>
        <dsp:cNvPr id="0" name=""/>
        <dsp:cNvSpPr/>
      </dsp:nvSpPr>
      <dsp:spPr>
        <a:xfrm>
          <a:off x="0" y="1141512"/>
          <a:ext cx="10515600" cy="998156"/>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How do we ensure the confidentiality of provenance (i.e., selectively allow certain interactions to be revealed while keeping others private)?</a:t>
          </a:r>
        </a:p>
      </dsp:txBody>
      <dsp:txXfrm>
        <a:off x="48726" y="1190238"/>
        <a:ext cx="10418148" cy="900704"/>
      </dsp:txXfrm>
    </dsp:sp>
    <dsp:sp modelId="{13D5FA5F-BDCC-4849-BFBD-370F59D2C5F5}">
      <dsp:nvSpPr>
        <dsp:cNvPr id="0" name=""/>
        <dsp:cNvSpPr/>
      </dsp:nvSpPr>
      <dsp:spPr>
        <a:xfrm>
          <a:off x="0" y="2211669"/>
          <a:ext cx="10515600" cy="998156"/>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Are interactions the same for both parties?</a:t>
          </a:r>
        </a:p>
      </dsp:txBody>
      <dsp:txXfrm>
        <a:off x="48726" y="2260395"/>
        <a:ext cx="10418148" cy="900704"/>
      </dsp:txXfrm>
    </dsp:sp>
    <dsp:sp modelId="{07BE3F25-E122-E64E-A2A1-AB786400F772}">
      <dsp:nvSpPr>
        <dsp:cNvPr id="0" name=""/>
        <dsp:cNvSpPr/>
      </dsp:nvSpPr>
      <dsp:spPr>
        <a:xfrm>
          <a:off x="0" y="3281825"/>
          <a:ext cx="10515600" cy="998156"/>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Implementation – where would the interaction provenance information be stored?</a:t>
          </a:r>
        </a:p>
      </dsp:txBody>
      <dsp:txXfrm>
        <a:off x="48726" y="3330551"/>
        <a:ext cx="10418148" cy="900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24099-0090-4EC7-93EC-7321229A6DA2}">
      <dsp:nvSpPr>
        <dsp:cNvPr id="0" name=""/>
        <dsp:cNvSpPr/>
      </dsp:nvSpPr>
      <dsp:spPr>
        <a:xfrm>
          <a:off x="0" y="747593"/>
          <a:ext cx="10961318" cy="138017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E4C90-34B9-45EE-97C6-6062E247C669}">
      <dsp:nvSpPr>
        <dsp:cNvPr id="0" name=""/>
        <dsp:cNvSpPr/>
      </dsp:nvSpPr>
      <dsp:spPr>
        <a:xfrm>
          <a:off x="417502" y="1058132"/>
          <a:ext cx="759095" cy="759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CE26F-6BE8-47BB-B71C-A29DE8EC2AA3}">
      <dsp:nvSpPr>
        <dsp:cNvPr id="0" name=""/>
        <dsp:cNvSpPr/>
      </dsp:nvSpPr>
      <dsp:spPr>
        <a:xfrm>
          <a:off x="1594099" y="747593"/>
          <a:ext cx="9367218" cy="13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68" tIns="146068" rIns="146068" bIns="146068" numCol="1" spcCol="1270" anchor="ctr" anchorCtr="0">
          <a:noAutofit/>
        </a:bodyPr>
        <a:lstStyle/>
        <a:p>
          <a:pPr marL="0" lvl="0" indent="0" algn="l" defTabSz="1022350">
            <a:lnSpc>
              <a:spcPct val="100000"/>
            </a:lnSpc>
            <a:spcBef>
              <a:spcPct val="0"/>
            </a:spcBef>
            <a:spcAft>
              <a:spcPct val="35000"/>
            </a:spcAft>
            <a:buNone/>
          </a:pPr>
          <a:r>
            <a:rPr lang="en-US" sz="2300" kern="1200" dirty="0"/>
            <a:t>Interaction provenance can be used to </a:t>
          </a:r>
          <a:r>
            <a:rPr lang="en-US" sz="2300" b="1" kern="1200" dirty="0">
              <a:solidFill>
                <a:srgbClr val="FF0000"/>
              </a:solidFill>
            </a:rPr>
            <a:t>unify authentication factors</a:t>
          </a:r>
        </a:p>
      </dsp:txBody>
      <dsp:txXfrm>
        <a:off x="1594099" y="747593"/>
        <a:ext cx="9367218" cy="1380172"/>
      </dsp:txXfrm>
    </dsp:sp>
    <dsp:sp modelId="{6AE3F392-DC48-4C5F-BD80-BBE8995362EA}">
      <dsp:nvSpPr>
        <dsp:cNvPr id="0" name=""/>
        <dsp:cNvSpPr/>
      </dsp:nvSpPr>
      <dsp:spPr>
        <a:xfrm>
          <a:off x="0" y="2472809"/>
          <a:ext cx="10961318" cy="138017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BD52A-64D5-44E6-B8D4-10EF08398C7A}">
      <dsp:nvSpPr>
        <dsp:cNvPr id="0" name=""/>
        <dsp:cNvSpPr/>
      </dsp:nvSpPr>
      <dsp:spPr>
        <a:xfrm>
          <a:off x="417502" y="2783348"/>
          <a:ext cx="759095" cy="759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C9CDCE-C82F-4545-B6B2-CADB17F96225}">
      <dsp:nvSpPr>
        <dsp:cNvPr id="0" name=""/>
        <dsp:cNvSpPr/>
      </dsp:nvSpPr>
      <dsp:spPr>
        <a:xfrm>
          <a:off x="1594099" y="2472809"/>
          <a:ext cx="9367218" cy="13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68" tIns="146068" rIns="146068" bIns="146068" numCol="1" spcCol="1270" anchor="ctr" anchorCtr="0">
          <a:noAutofit/>
        </a:bodyPr>
        <a:lstStyle/>
        <a:p>
          <a:pPr marL="0" lvl="0" indent="0" algn="l" defTabSz="1022350">
            <a:lnSpc>
              <a:spcPct val="100000"/>
            </a:lnSpc>
            <a:spcBef>
              <a:spcPct val="0"/>
            </a:spcBef>
            <a:spcAft>
              <a:spcPct val="35000"/>
            </a:spcAft>
            <a:buNone/>
          </a:pPr>
          <a:r>
            <a:rPr lang="en-US" sz="2300" kern="1200" dirty="0"/>
            <a:t>Such Interaction provenance-based authentication can mimic our real life authentication and trust models, and result in flexible, more expressive security similar to our real life.</a:t>
          </a:r>
        </a:p>
      </dsp:txBody>
      <dsp:txXfrm>
        <a:off x="1594099" y="2472809"/>
        <a:ext cx="9367218" cy="1380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EE7E5-6AA7-5C48-B4B0-55100FBC6E05}">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3F8F7-EA70-C64E-83DA-4EE159C94495}">
      <dsp:nvSpPr>
        <dsp:cNvPr id="0" name=""/>
        <dsp:cNvSpPr/>
      </dsp:nvSpPr>
      <dsp:spPr>
        <a:xfrm>
          <a:off x="0" y="531"/>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Increased</a:t>
          </a:r>
          <a:r>
            <a:rPr lang="en-US" sz="2200" kern="1200"/>
            <a:t> security → </a:t>
          </a:r>
          <a:r>
            <a:rPr lang="en-US" sz="2200" i="1" kern="1200"/>
            <a:t>Reduced</a:t>
          </a:r>
          <a:r>
            <a:rPr lang="en-US" sz="2200" kern="1200"/>
            <a:t> usability</a:t>
          </a:r>
        </a:p>
      </dsp:txBody>
      <dsp:txXfrm>
        <a:off x="0" y="531"/>
        <a:ext cx="10515600" cy="483363"/>
      </dsp:txXfrm>
    </dsp:sp>
    <dsp:sp modelId="{B8D0FB2C-E932-AD40-82E3-1F404D6336FE}">
      <dsp:nvSpPr>
        <dsp:cNvPr id="0" name=""/>
        <dsp:cNvSpPr/>
      </dsp:nvSpPr>
      <dsp:spPr>
        <a:xfrm>
          <a:off x="0" y="48389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8BC1A-F41B-6F42-8066-A24F75BCFCFB}">
      <dsp:nvSpPr>
        <dsp:cNvPr id="0" name=""/>
        <dsp:cNvSpPr/>
      </dsp:nvSpPr>
      <dsp:spPr>
        <a:xfrm>
          <a:off x="0" y="483895"/>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Password</a:t>
          </a:r>
          <a:r>
            <a:rPr lang="en-US" sz="2200" kern="1200"/>
            <a:t>: Easy →  </a:t>
          </a:r>
          <a:r>
            <a:rPr lang="en-US" sz="2200" i="1" kern="1200"/>
            <a:t>Vulnerable</a:t>
          </a:r>
          <a:r>
            <a:rPr lang="en-US" sz="2200" kern="1200"/>
            <a:t>, Strong → </a:t>
          </a:r>
          <a:r>
            <a:rPr lang="en-US" sz="2200" i="1" kern="1200"/>
            <a:t>Difficult</a:t>
          </a:r>
          <a:r>
            <a:rPr lang="en-US" sz="2200" kern="1200"/>
            <a:t> to remember</a:t>
          </a:r>
        </a:p>
      </dsp:txBody>
      <dsp:txXfrm>
        <a:off x="0" y="483895"/>
        <a:ext cx="10515600" cy="483363"/>
      </dsp:txXfrm>
    </dsp:sp>
    <dsp:sp modelId="{7AA574D5-2FBC-C447-B40B-8F7B3FE44282}">
      <dsp:nvSpPr>
        <dsp:cNvPr id="0" name=""/>
        <dsp:cNvSpPr/>
      </dsp:nvSpPr>
      <dsp:spPr>
        <a:xfrm>
          <a:off x="0" y="96725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B6912-1B50-DB4F-BE7A-7E9E64138067}">
      <dsp:nvSpPr>
        <dsp:cNvPr id="0" name=""/>
        <dsp:cNvSpPr/>
      </dsp:nvSpPr>
      <dsp:spPr>
        <a:xfrm>
          <a:off x="0" y="967259"/>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Certificates/Tokens</a:t>
          </a:r>
          <a:r>
            <a:rPr lang="en-US" sz="2200" kern="1200"/>
            <a:t> → </a:t>
          </a:r>
          <a:r>
            <a:rPr lang="en-US" sz="2200" i="1" kern="1200"/>
            <a:t>Reduced</a:t>
          </a:r>
          <a:r>
            <a:rPr lang="en-US" sz="2200" kern="1200"/>
            <a:t> portability</a:t>
          </a:r>
        </a:p>
      </dsp:txBody>
      <dsp:txXfrm>
        <a:off x="0" y="967259"/>
        <a:ext cx="10515600" cy="483363"/>
      </dsp:txXfrm>
    </dsp:sp>
    <dsp:sp modelId="{131ACD4F-9912-3D4E-9B0F-A158E0ED7FA4}">
      <dsp:nvSpPr>
        <dsp:cNvPr id="0" name=""/>
        <dsp:cNvSpPr/>
      </dsp:nvSpPr>
      <dsp:spPr>
        <a:xfrm>
          <a:off x="0" y="145062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C3D65-4585-F749-AC66-06B646D4F70C}">
      <dsp:nvSpPr>
        <dsp:cNvPr id="0" name=""/>
        <dsp:cNvSpPr/>
      </dsp:nvSpPr>
      <dsp:spPr>
        <a:xfrm>
          <a:off x="0" y="1450623"/>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Biometrics </a:t>
          </a:r>
          <a:r>
            <a:rPr lang="en-US" sz="2200" kern="1200"/>
            <a:t>→ </a:t>
          </a:r>
          <a:r>
            <a:rPr lang="en-US" sz="2200" i="1" kern="1200"/>
            <a:t>Permanently</a:t>
          </a:r>
          <a:r>
            <a:rPr lang="en-US" sz="2200" kern="1200"/>
            <a:t> unusable if forged</a:t>
          </a:r>
        </a:p>
      </dsp:txBody>
      <dsp:txXfrm>
        <a:off x="0" y="1450623"/>
        <a:ext cx="10515600" cy="483363"/>
      </dsp:txXfrm>
    </dsp:sp>
    <dsp:sp modelId="{A2EDF10B-6912-1841-99EC-B6F9C39ABD55}">
      <dsp:nvSpPr>
        <dsp:cNvPr id="0" name=""/>
        <dsp:cNvSpPr/>
      </dsp:nvSpPr>
      <dsp:spPr>
        <a:xfrm>
          <a:off x="0" y="193398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4C3B3-914E-984D-A838-BAF7504A21C6}">
      <dsp:nvSpPr>
        <dsp:cNvPr id="0" name=""/>
        <dsp:cNvSpPr/>
      </dsp:nvSpPr>
      <dsp:spPr>
        <a:xfrm>
          <a:off x="0" y="1933987"/>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Contextual information </a:t>
          </a:r>
          <a:r>
            <a:rPr lang="en-US" sz="2200" kern="1200"/>
            <a:t>→ </a:t>
          </a:r>
          <a:r>
            <a:rPr lang="en-US" sz="2200" i="1" kern="1200"/>
            <a:t>No</a:t>
          </a:r>
          <a:r>
            <a:rPr lang="en-US" sz="2200" kern="1200"/>
            <a:t> absolute </a:t>
          </a:r>
          <a:r>
            <a:rPr lang="en-US" sz="2200" i="1" kern="1200"/>
            <a:t>dependability</a:t>
          </a:r>
          <a:endParaRPr lang="en-US" sz="2200" kern="1200"/>
        </a:p>
      </dsp:txBody>
      <dsp:txXfrm>
        <a:off x="0" y="1933987"/>
        <a:ext cx="10515600" cy="483363"/>
      </dsp:txXfrm>
    </dsp:sp>
    <dsp:sp modelId="{C64CEEDA-4392-EA46-9049-FA9A7C8FAF03}">
      <dsp:nvSpPr>
        <dsp:cNvPr id="0" name=""/>
        <dsp:cNvSpPr/>
      </dsp:nvSpPr>
      <dsp:spPr>
        <a:xfrm>
          <a:off x="0" y="241735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15122-4BE1-3842-8C26-F26EAA6E9CF7}">
      <dsp:nvSpPr>
        <dsp:cNvPr id="0" name=""/>
        <dsp:cNvSpPr/>
      </dsp:nvSpPr>
      <dsp:spPr>
        <a:xfrm>
          <a:off x="0" y="2417350"/>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Cross-platform</a:t>
          </a:r>
          <a:r>
            <a:rPr lang="en-US" sz="2200" kern="1200"/>
            <a:t> authentication is still a </a:t>
          </a:r>
          <a:r>
            <a:rPr lang="en-US" sz="2200" i="1" kern="1200"/>
            <a:t>challenge</a:t>
          </a:r>
          <a:endParaRPr lang="en-US" sz="2200" kern="1200"/>
        </a:p>
      </dsp:txBody>
      <dsp:txXfrm>
        <a:off x="0" y="2417350"/>
        <a:ext cx="10515600" cy="483363"/>
      </dsp:txXfrm>
    </dsp:sp>
    <dsp:sp modelId="{ADD06179-1401-F548-8592-15FA64FDBA5B}">
      <dsp:nvSpPr>
        <dsp:cNvPr id="0" name=""/>
        <dsp:cNvSpPr/>
      </dsp:nvSpPr>
      <dsp:spPr>
        <a:xfrm>
          <a:off x="0" y="290071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48660-94BC-FE46-ADB2-B461051FFC44}">
      <dsp:nvSpPr>
        <dsp:cNvPr id="0" name=""/>
        <dsp:cNvSpPr/>
      </dsp:nvSpPr>
      <dsp:spPr>
        <a:xfrm>
          <a:off x="0" y="2900714"/>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All authentication </a:t>
          </a:r>
          <a:r>
            <a:rPr lang="en-US" sz="2200" i="1" kern="1200"/>
            <a:t>factors</a:t>
          </a:r>
          <a:r>
            <a:rPr lang="en-US" sz="2200" kern="1200"/>
            <a:t> have </a:t>
          </a:r>
          <a:r>
            <a:rPr lang="en-US" sz="2200" i="1" kern="1200"/>
            <a:t>different</a:t>
          </a:r>
          <a:r>
            <a:rPr lang="en-US" sz="2200" kern="1200"/>
            <a:t> </a:t>
          </a:r>
          <a:r>
            <a:rPr lang="en-US" sz="2200" i="1" kern="1200"/>
            <a:t>representations</a:t>
          </a:r>
          <a:endParaRPr lang="en-US" sz="2200" kern="1200"/>
        </a:p>
      </dsp:txBody>
      <dsp:txXfrm>
        <a:off x="0" y="2900714"/>
        <a:ext cx="10515600" cy="483363"/>
      </dsp:txXfrm>
    </dsp:sp>
    <dsp:sp modelId="{9BE2E0FF-6B35-6B4D-BF7C-EABBC3D376FE}">
      <dsp:nvSpPr>
        <dsp:cNvPr id="0" name=""/>
        <dsp:cNvSpPr/>
      </dsp:nvSpPr>
      <dsp:spPr>
        <a:xfrm>
          <a:off x="0" y="338407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BD80F1-BD9F-3545-926C-C2F66EF3B4B5}">
      <dsp:nvSpPr>
        <dsp:cNvPr id="0" name=""/>
        <dsp:cNvSpPr/>
      </dsp:nvSpPr>
      <dsp:spPr>
        <a:xfrm>
          <a:off x="0" y="3384078"/>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a:t>Conventional</a:t>
          </a:r>
          <a:r>
            <a:rPr lang="en-US" sz="2200" b="1" kern="1200"/>
            <a:t> authentication</a:t>
          </a:r>
          <a:r>
            <a:rPr lang="en-US" sz="2200" kern="1200"/>
            <a:t> → Credential </a:t>
          </a:r>
          <a:r>
            <a:rPr lang="en-US" sz="2200" i="1" kern="1200"/>
            <a:t>possession</a:t>
          </a:r>
          <a:endParaRPr lang="en-US" sz="2200" kern="1200"/>
        </a:p>
      </dsp:txBody>
      <dsp:txXfrm>
        <a:off x="0" y="3384078"/>
        <a:ext cx="10515600" cy="483363"/>
      </dsp:txXfrm>
    </dsp:sp>
    <dsp:sp modelId="{A4A7A7C4-1FB1-774E-8211-C86B1D2D00D4}">
      <dsp:nvSpPr>
        <dsp:cNvPr id="0" name=""/>
        <dsp:cNvSpPr/>
      </dsp:nvSpPr>
      <dsp:spPr>
        <a:xfrm>
          <a:off x="0" y="386744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26674-4B37-3A45-B30B-26AACC603FDC}">
      <dsp:nvSpPr>
        <dsp:cNvPr id="0" name=""/>
        <dsp:cNvSpPr/>
      </dsp:nvSpPr>
      <dsp:spPr>
        <a:xfrm>
          <a:off x="0" y="3867442"/>
          <a:ext cx="10515600" cy="483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i="1" kern="1200"/>
            <a:t>Access</a:t>
          </a:r>
          <a:r>
            <a:rPr lang="en-US" sz="2200" b="1" kern="1200"/>
            <a:t> control/Authorization</a:t>
          </a:r>
          <a:r>
            <a:rPr lang="en-US" sz="2200" kern="1200"/>
            <a:t> → </a:t>
          </a:r>
          <a:r>
            <a:rPr lang="en-US" sz="2200" i="1" kern="1200"/>
            <a:t>Separately</a:t>
          </a:r>
          <a:r>
            <a:rPr lang="en-US" sz="2200" kern="1200"/>
            <a:t> maintained</a:t>
          </a:r>
        </a:p>
      </dsp:txBody>
      <dsp:txXfrm>
        <a:off x="0" y="3867442"/>
        <a:ext cx="10515600" cy="483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500DC-1879-4F70-90EC-99509EA23107}">
      <dsp:nvSpPr>
        <dsp:cNvPr id="0" name=""/>
        <dsp:cNvSpPr/>
      </dsp:nvSpPr>
      <dsp:spPr>
        <a:xfrm>
          <a:off x="5423558" y="798355"/>
          <a:ext cx="2356470" cy="235690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53DE5F-4793-45FE-934F-0156534D4A6F}">
      <dsp:nvSpPr>
        <dsp:cNvPr id="0" name=""/>
        <dsp:cNvSpPr/>
      </dsp:nvSpPr>
      <dsp:spPr>
        <a:xfrm>
          <a:off x="5501800" y="876933"/>
          <a:ext cx="2199986" cy="2199752"/>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Authentication Factor</a:t>
          </a:r>
        </a:p>
      </dsp:txBody>
      <dsp:txXfrm>
        <a:off x="5816303" y="1191242"/>
        <a:ext cx="1570980" cy="1571133"/>
      </dsp:txXfrm>
    </dsp:sp>
    <dsp:sp modelId="{A5083226-C31C-487D-90C1-AED73977F969}">
      <dsp:nvSpPr>
        <dsp:cNvPr id="0" name=""/>
        <dsp:cNvSpPr/>
      </dsp:nvSpPr>
      <dsp:spPr>
        <a:xfrm>
          <a:off x="5501800" y="3198687"/>
          <a:ext cx="2199986" cy="12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Exchange subset of provenance chain</a:t>
          </a:r>
        </a:p>
        <a:p>
          <a:pPr marL="228600" lvl="1" indent="-228600" algn="l" defTabSz="889000">
            <a:lnSpc>
              <a:spcPct val="90000"/>
            </a:lnSpc>
            <a:spcBef>
              <a:spcPct val="0"/>
            </a:spcBef>
            <a:spcAft>
              <a:spcPct val="15000"/>
            </a:spcAft>
            <a:buChar char="•"/>
          </a:pPr>
          <a:r>
            <a:rPr lang="en-US" sz="2000" kern="1200" dirty="0"/>
            <a:t>Validate and authenticate</a:t>
          </a:r>
        </a:p>
        <a:p>
          <a:pPr marL="228600" lvl="1" indent="-228600" algn="l" defTabSz="889000">
            <a:lnSpc>
              <a:spcPct val="90000"/>
            </a:lnSpc>
            <a:spcBef>
              <a:spcPct val="0"/>
            </a:spcBef>
            <a:spcAft>
              <a:spcPct val="15000"/>
            </a:spcAft>
            <a:buChar char="•"/>
          </a:pPr>
          <a:endParaRPr lang="en-US" sz="2000" kern="1200" dirty="0"/>
        </a:p>
      </dsp:txBody>
      <dsp:txXfrm>
        <a:off x="5501800" y="3198687"/>
        <a:ext cx="2199986" cy="1291977"/>
      </dsp:txXfrm>
    </dsp:sp>
    <dsp:sp modelId="{56161AD0-C45B-40F7-B2FF-CD9749008090}">
      <dsp:nvSpPr>
        <dsp:cNvPr id="0" name=""/>
        <dsp:cNvSpPr/>
      </dsp:nvSpPr>
      <dsp:spPr>
        <a:xfrm rot="2700000">
          <a:off x="2990916" y="801205"/>
          <a:ext cx="2350795" cy="2350795"/>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AA9A5-A5FE-4B6C-A81B-C02630A469B6}">
      <dsp:nvSpPr>
        <dsp:cNvPr id="0" name=""/>
        <dsp:cNvSpPr/>
      </dsp:nvSpPr>
      <dsp:spPr>
        <a:xfrm>
          <a:off x="3066320" y="876933"/>
          <a:ext cx="2199986" cy="2199752"/>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Provenance</a:t>
          </a:r>
          <a:endParaRPr lang="en-US" sz="1800" kern="1200" dirty="0"/>
        </a:p>
      </dsp:txBody>
      <dsp:txXfrm>
        <a:off x="3380823" y="1191242"/>
        <a:ext cx="1570980" cy="1571133"/>
      </dsp:txXfrm>
    </dsp:sp>
    <dsp:sp modelId="{E939150A-C2CA-429F-BC29-A9EC4A4BF760}">
      <dsp:nvSpPr>
        <dsp:cNvPr id="0" name=""/>
        <dsp:cNvSpPr/>
      </dsp:nvSpPr>
      <dsp:spPr>
        <a:xfrm>
          <a:off x="3066320" y="3198687"/>
          <a:ext cx="2199986" cy="12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Maintain provenance</a:t>
          </a:r>
        </a:p>
        <a:p>
          <a:pPr marL="228600" lvl="1" indent="-228600" algn="l" defTabSz="889000">
            <a:lnSpc>
              <a:spcPct val="90000"/>
            </a:lnSpc>
            <a:spcBef>
              <a:spcPct val="0"/>
            </a:spcBef>
            <a:spcAft>
              <a:spcPct val="15000"/>
            </a:spcAft>
            <a:buChar char="•"/>
          </a:pPr>
          <a:r>
            <a:rPr lang="en-US" sz="2000" kern="1200" dirty="0"/>
            <a:t>Insert interaction</a:t>
          </a:r>
        </a:p>
        <a:p>
          <a:pPr marL="228600" lvl="1" indent="-228600" algn="l" defTabSz="889000">
            <a:lnSpc>
              <a:spcPct val="90000"/>
            </a:lnSpc>
            <a:spcBef>
              <a:spcPct val="0"/>
            </a:spcBef>
            <a:spcAft>
              <a:spcPct val="15000"/>
            </a:spcAft>
            <a:buChar char="•"/>
          </a:pPr>
          <a:r>
            <a:rPr lang="en-US" sz="2000" kern="1200" dirty="0"/>
            <a:t>Secure &amp; tamper-proof</a:t>
          </a:r>
        </a:p>
      </dsp:txBody>
      <dsp:txXfrm>
        <a:off x="3066320" y="3198687"/>
        <a:ext cx="2199986" cy="1291977"/>
      </dsp:txXfrm>
    </dsp:sp>
    <dsp:sp modelId="{C57FC82D-D741-4578-8279-D2BB8B3F2BA0}">
      <dsp:nvSpPr>
        <dsp:cNvPr id="0" name=""/>
        <dsp:cNvSpPr/>
      </dsp:nvSpPr>
      <dsp:spPr>
        <a:xfrm rot="2700000">
          <a:off x="555436" y="801205"/>
          <a:ext cx="2350795" cy="2350795"/>
        </a:xfrm>
        <a:prstGeom prst="teardrop">
          <a:avLst>
            <a:gd name="adj" fmla="val 1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A4EEF-8D32-4ACC-8845-3292C4E0852F}">
      <dsp:nvSpPr>
        <dsp:cNvPr id="0" name=""/>
        <dsp:cNvSpPr/>
      </dsp:nvSpPr>
      <dsp:spPr>
        <a:xfrm>
          <a:off x="630840" y="876933"/>
          <a:ext cx="2199986" cy="2199752"/>
        </a:xfrm>
        <a:prstGeom prst="ellips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Interaction</a:t>
          </a:r>
          <a:endParaRPr lang="en-US" sz="1800" kern="1200" dirty="0"/>
        </a:p>
      </dsp:txBody>
      <dsp:txXfrm>
        <a:off x="945343" y="1191242"/>
        <a:ext cx="1570980" cy="1571133"/>
      </dsp:txXfrm>
    </dsp:sp>
    <dsp:sp modelId="{5798D1F8-F84D-4B09-A66A-19EA7B335A0A}">
      <dsp:nvSpPr>
        <dsp:cNvPr id="0" name=""/>
        <dsp:cNvSpPr/>
      </dsp:nvSpPr>
      <dsp:spPr>
        <a:xfrm>
          <a:off x="630840" y="3198687"/>
          <a:ext cx="2199986" cy="12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Request service</a:t>
          </a:r>
        </a:p>
        <a:p>
          <a:pPr marL="228600" lvl="1" indent="-228600" algn="l" defTabSz="889000">
            <a:lnSpc>
              <a:spcPct val="90000"/>
            </a:lnSpc>
            <a:spcBef>
              <a:spcPct val="0"/>
            </a:spcBef>
            <a:spcAft>
              <a:spcPct val="15000"/>
            </a:spcAft>
            <a:buChar char="•"/>
          </a:pPr>
          <a:r>
            <a:rPr lang="en-US" sz="2000" kern="1200" dirty="0"/>
            <a:t>Respond service</a:t>
          </a:r>
        </a:p>
        <a:p>
          <a:pPr marL="228600" lvl="1" indent="-228600" algn="l" defTabSz="889000">
            <a:lnSpc>
              <a:spcPct val="90000"/>
            </a:lnSpc>
            <a:spcBef>
              <a:spcPct val="0"/>
            </a:spcBef>
            <a:spcAft>
              <a:spcPct val="15000"/>
            </a:spcAft>
            <a:buChar char="•"/>
          </a:pPr>
          <a:r>
            <a:rPr lang="en-US" sz="2000" kern="1200" dirty="0"/>
            <a:t>Mutual recording</a:t>
          </a:r>
        </a:p>
      </dsp:txBody>
      <dsp:txXfrm>
        <a:off x="630840" y="3198687"/>
        <a:ext cx="2199986" cy="1291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4BCF6-FBAA-4080-A9A3-4D7322EE2C75}">
      <dsp:nvSpPr>
        <dsp:cNvPr id="0" name=""/>
        <dsp:cNvSpPr/>
      </dsp:nvSpPr>
      <dsp:spPr>
        <a:xfrm>
          <a:off x="517847" y="0"/>
          <a:ext cx="1884673" cy="812800"/>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Input Vectors</a:t>
          </a:r>
        </a:p>
      </dsp:txBody>
      <dsp:txXfrm>
        <a:off x="541653" y="23806"/>
        <a:ext cx="1837061" cy="765188"/>
      </dsp:txXfrm>
    </dsp:sp>
    <dsp:sp modelId="{DFAA8A60-DD7A-4BBC-8F7C-6FFCEAAB8F17}">
      <dsp:nvSpPr>
        <dsp:cNvPr id="0" name=""/>
        <dsp:cNvSpPr/>
      </dsp:nvSpPr>
      <dsp:spPr>
        <a:xfrm>
          <a:off x="2635574" y="0"/>
          <a:ext cx="1875778" cy="812800"/>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Output Vector</a:t>
          </a:r>
        </a:p>
      </dsp:txBody>
      <dsp:txXfrm>
        <a:off x="2659380" y="23806"/>
        <a:ext cx="1828166" cy="765188"/>
      </dsp:txXfrm>
    </dsp:sp>
    <dsp:sp modelId="{A07DBE22-A631-492F-8596-650F7B4C362F}">
      <dsp:nvSpPr>
        <dsp:cNvPr id="0" name=""/>
        <dsp:cNvSpPr/>
      </dsp:nvSpPr>
      <dsp:spPr>
        <a:xfrm>
          <a:off x="2209799" y="3454400"/>
          <a:ext cx="609600" cy="609600"/>
        </a:xfrm>
        <a:prstGeom prst="triangle">
          <a:avLst/>
        </a:prstGeom>
        <a:solidFill>
          <a:schemeClr val="accent6"/>
        </a:solidFill>
        <a:ln w="1905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6A91534D-9242-444B-8002-66D3D765CDA4}">
      <dsp:nvSpPr>
        <dsp:cNvPr id="0" name=""/>
        <dsp:cNvSpPr/>
      </dsp:nvSpPr>
      <dsp:spPr>
        <a:xfrm rot="21360000">
          <a:off x="685241" y="3193179"/>
          <a:ext cx="3658717" cy="255842"/>
        </a:xfrm>
        <a:prstGeom prst="rect">
          <a:avLst/>
        </a:prstGeom>
        <a:solidFill>
          <a:schemeClr val="accent6"/>
        </a:solidFill>
        <a:ln w="1905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E20684EC-220C-4407-8EDA-DCE052AF175D}">
      <dsp:nvSpPr>
        <dsp:cNvPr id="0" name=""/>
        <dsp:cNvSpPr/>
      </dsp:nvSpPr>
      <dsp:spPr>
        <a:xfrm rot="21360000">
          <a:off x="687423" y="2553510"/>
          <a:ext cx="1459793" cy="68011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Event</a:t>
          </a:r>
        </a:p>
      </dsp:txBody>
      <dsp:txXfrm>
        <a:off x="720623" y="2586710"/>
        <a:ext cx="1393393" cy="613714"/>
      </dsp:txXfrm>
    </dsp:sp>
    <dsp:sp modelId="{0EF05852-1325-4CD2-87EC-31285B2D9D16}">
      <dsp:nvSpPr>
        <dsp:cNvPr id="0" name=""/>
        <dsp:cNvSpPr/>
      </dsp:nvSpPr>
      <dsp:spPr>
        <a:xfrm rot="21360000">
          <a:off x="634591" y="1821990"/>
          <a:ext cx="1459793" cy="680114"/>
        </a:xfrm>
        <a:prstGeom prst="round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Epoch</a:t>
          </a:r>
        </a:p>
      </dsp:txBody>
      <dsp:txXfrm>
        <a:off x="667791" y="1855190"/>
        <a:ext cx="1393393" cy="613714"/>
      </dsp:txXfrm>
    </dsp:sp>
    <dsp:sp modelId="{E8CC77F8-3EE6-45B1-93B7-0B3C40507BB1}">
      <dsp:nvSpPr>
        <dsp:cNvPr id="0" name=""/>
        <dsp:cNvSpPr/>
      </dsp:nvSpPr>
      <dsp:spPr>
        <a:xfrm rot="21360000">
          <a:off x="581759" y="1106726"/>
          <a:ext cx="1459793" cy="680114"/>
        </a:xfrm>
        <a:prstGeom prst="round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Device</a:t>
          </a:r>
        </a:p>
      </dsp:txBody>
      <dsp:txXfrm>
        <a:off x="614959" y="1139926"/>
        <a:ext cx="1393393" cy="613714"/>
      </dsp:txXfrm>
    </dsp:sp>
    <dsp:sp modelId="{F1D78617-5513-4F20-AE76-41B04FD90100}">
      <dsp:nvSpPr>
        <dsp:cNvPr id="0" name=""/>
        <dsp:cNvSpPr/>
      </dsp:nvSpPr>
      <dsp:spPr>
        <a:xfrm rot="21360000">
          <a:off x="2780383" y="2407206"/>
          <a:ext cx="1459793" cy="680114"/>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Persona</a:t>
          </a:r>
        </a:p>
      </dsp:txBody>
      <dsp:txXfrm>
        <a:off x="2813583" y="2440406"/>
        <a:ext cx="1393393" cy="613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AF790-590F-C841-8CB1-8D04A3F9F471}" type="datetimeFigureOut">
              <a:rPr lang="en-US" smtClean="0"/>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EF378-AC78-1A45-94DE-B4DA7911C49F}" type="slidenum">
              <a:rPr lang="en-US" smtClean="0"/>
              <a:t>‹#›</a:t>
            </a:fld>
            <a:endParaRPr lang="en-US"/>
          </a:p>
        </p:txBody>
      </p:sp>
    </p:spTree>
    <p:extLst>
      <p:ext uri="{BB962C8B-B14F-4D97-AF65-F5344CB8AC3E}">
        <p14:creationId xmlns:p14="http://schemas.microsoft.com/office/powerpoint/2010/main" val="123400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8F252B-E648-4130-A7E2-F5379F46A14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EDDD9-70A3-B5E7-7B94-E28C02C0F0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5F748C-BE26-2163-6674-2F576B9694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B33013-2922-8455-F3AF-56E114470DF3}"/>
              </a:ext>
            </a:extLst>
          </p:cNvPr>
          <p:cNvSpPr>
            <a:spLocks noGrp="1"/>
          </p:cNvSpPr>
          <p:nvPr>
            <p:ph type="dt" sz="half" idx="10"/>
          </p:nvPr>
        </p:nvSpPr>
        <p:spPr/>
        <p:txBody>
          <a:bodyPr/>
          <a:lstStyle/>
          <a:p>
            <a:fld id="{B0556D4B-8507-4B4E-9EF8-F9D07DD4F7C1}" type="datetime1">
              <a:rPr lang="en-US" smtClean="0"/>
              <a:t>11/1/24</a:t>
            </a:fld>
            <a:endParaRPr lang="en-US"/>
          </a:p>
        </p:txBody>
      </p:sp>
      <p:sp>
        <p:nvSpPr>
          <p:cNvPr id="5" name="Footer Placeholder 4">
            <a:extLst>
              <a:ext uri="{FF2B5EF4-FFF2-40B4-BE49-F238E27FC236}">
                <a16:creationId xmlns:a16="http://schemas.microsoft.com/office/drawing/2014/main" id="{8CA855A7-E635-EAE5-9D71-5E09CEB0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68CAC-EB03-28F3-C83A-DCA943B06375}"/>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181098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A1F1-6AEA-0645-8C8C-964BC414A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0500A-9DAB-9731-68F0-7CFBF8782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3693A-BF19-F18F-FAC5-480C0D98E0F4}"/>
              </a:ext>
            </a:extLst>
          </p:cNvPr>
          <p:cNvSpPr>
            <a:spLocks noGrp="1"/>
          </p:cNvSpPr>
          <p:nvPr>
            <p:ph type="dt" sz="half" idx="10"/>
          </p:nvPr>
        </p:nvSpPr>
        <p:spPr/>
        <p:txBody>
          <a:bodyPr/>
          <a:lstStyle/>
          <a:p>
            <a:fld id="{C80459D9-C276-6244-8955-2DE322751E9E}" type="datetime1">
              <a:rPr lang="en-US" smtClean="0"/>
              <a:t>11/1/24</a:t>
            </a:fld>
            <a:endParaRPr lang="en-US"/>
          </a:p>
        </p:txBody>
      </p:sp>
      <p:sp>
        <p:nvSpPr>
          <p:cNvPr id="5" name="Footer Placeholder 4">
            <a:extLst>
              <a:ext uri="{FF2B5EF4-FFF2-40B4-BE49-F238E27FC236}">
                <a16:creationId xmlns:a16="http://schemas.microsoft.com/office/drawing/2014/main" id="{B121A75C-B742-5759-86FF-AC05FCA3E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DFF98-EFD7-5C8F-57A1-43F63A9BCB7E}"/>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244582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351CE6-3BCF-9DA1-3E06-13F7A3258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AF806D-8856-60B6-EA0D-3C67DEDCE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C76E8-B079-3D21-2B32-A9229E3F4E9C}"/>
              </a:ext>
            </a:extLst>
          </p:cNvPr>
          <p:cNvSpPr>
            <a:spLocks noGrp="1"/>
          </p:cNvSpPr>
          <p:nvPr>
            <p:ph type="dt" sz="half" idx="10"/>
          </p:nvPr>
        </p:nvSpPr>
        <p:spPr/>
        <p:txBody>
          <a:bodyPr/>
          <a:lstStyle/>
          <a:p>
            <a:fld id="{B7BC8640-3C4B-944D-AEC8-B5F02129DB9B}" type="datetime1">
              <a:rPr lang="en-US" smtClean="0"/>
              <a:t>11/1/24</a:t>
            </a:fld>
            <a:endParaRPr lang="en-US"/>
          </a:p>
        </p:txBody>
      </p:sp>
      <p:sp>
        <p:nvSpPr>
          <p:cNvPr id="5" name="Footer Placeholder 4">
            <a:extLst>
              <a:ext uri="{FF2B5EF4-FFF2-40B4-BE49-F238E27FC236}">
                <a16:creationId xmlns:a16="http://schemas.microsoft.com/office/drawing/2014/main" id="{292BB664-E6B8-998E-85FF-544E82713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1E821-C8B8-EB56-6BC5-44D908FB3351}"/>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161972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42BE-BDB2-10C6-307E-F8C50BCD0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EA84F-5A11-A16D-1CBD-00D6196C5B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6D72D-B7BA-084C-AC82-DB7730F68AD3}"/>
              </a:ext>
            </a:extLst>
          </p:cNvPr>
          <p:cNvSpPr>
            <a:spLocks noGrp="1"/>
          </p:cNvSpPr>
          <p:nvPr>
            <p:ph type="dt" sz="half" idx="10"/>
          </p:nvPr>
        </p:nvSpPr>
        <p:spPr/>
        <p:txBody>
          <a:bodyPr/>
          <a:lstStyle/>
          <a:p>
            <a:fld id="{3A82B818-822D-4746-8347-944E4A54383E}" type="datetime1">
              <a:rPr lang="en-US" smtClean="0"/>
              <a:t>11/1/24</a:t>
            </a:fld>
            <a:endParaRPr lang="en-US"/>
          </a:p>
        </p:txBody>
      </p:sp>
      <p:sp>
        <p:nvSpPr>
          <p:cNvPr id="5" name="Footer Placeholder 4">
            <a:extLst>
              <a:ext uri="{FF2B5EF4-FFF2-40B4-BE49-F238E27FC236}">
                <a16:creationId xmlns:a16="http://schemas.microsoft.com/office/drawing/2014/main" id="{9CDEC47A-FD27-093E-87C9-2353485FA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CF1D1-6889-97E8-CDA8-FD38D3232EB2}"/>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279420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E43F-651A-51E1-0FE5-1908AE91D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2FFE3-6306-B380-3093-2238C4CAB7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E1C44-3C73-4B0F-028B-34534E528F96}"/>
              </a:ext>
            </a:extLst>
          </p:cNvPr>
          <p:cNvSpPr>
            <a:spLocks noGrp="1"/>
          </p:cNvSpPr>
          <p:nvPr>
            <p:ph type="dt" sz="half" idx="10"/>
          </p:nvPr>
        </p:nvSpPr>
        <p:spPr/>
        <p:txBody>
          <a:bodyPr/>
          <a:lstStyle/>
          <a:p>
            <a:fld id="{2302DB4E-3948-8841-A813-773438C0AF54}" type="datetime1">
              <a:rPr lang="en-US" smtClean="0"/>
              <a:t>11/1/24</a:t>
            </a:fld>
            <a:endParaRPr lang="en-US"/>
          </a:p>
        </p:txBody>
      </p:sp>
      <p:sp>
        <p:nvSpPr>
          <p:cNvPr id="5" name="Footer Placeholder 4">
            <a:extLst>
              <a:ext uri="{FF2B5EF4-FFF2-40B4-BE49-F238E27FC236}">
                <a16:creationId xmlns:a16="http://schemas.microsoft.com/office/drawing/2014/main" id="{0FF4533C-8C76-0A84-9AEF-04FB34151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591823-3709-0D55-8879-EDC693ADD97D}"/>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318235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12AD-8037-F3AB-6B59-E7F66C96F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ADB51-58A4-C201-3233-BF19FADB15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E7091-5EB9-E8C1-3746-909ADA9AB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4CE7B-4210-6F46-BAC3-26CB8B3B6E32}"/>
              </a:ext>
            </a:extLst>
          </p:cNvPr>
          <p:cNvSpPr>
            <a:spLocks noGrp="1"/>
          </p:cNvSpPr>
          <p:nvPr>
            <p:ph type="dt" sz="half" idx="10"/>
          </p:nvPr>
        </p:nvSpPr>
        <p:spPr/>
        <p:txBody>
          <a:bodyPr/>
          <a:lstStyle/>
          <a:p>
            <a:fld id="{E9393697-93DA-7943-937A-4F49BFFF6E9F}" type="datetime1">
              <a:rPr lang="en-US" smtClean="0"/>
              <a:t>11/1/24</a:t>
            </a:fld>
            <a:endParaRPr lang="en-US"/>
          </a:p>
        </p:txBody>
      </p:sp>
      <p:sp>
        <p:nvSpPr>
          <p:cNvPr id="6" name="Footer Placeholder 5">
            <a:extLst>
              <a:ext uri="{FF2B5EF4-FFF2-40B4-BE49-F238E27FC236}">
                <a16:creationId xmlns:a16="http://schemas.microsoft.com/office/drawing/2014/main" id="{1E48C4C6-5682-BBF3-D993-4DEFD6CB0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7B075-E16B-562B-652A-D67E90C604B0}"/>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168995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673C-DF82-35FE-8E7F-8BBE1FBF47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AD8231-6C30-C651-055C-EDA1B7FD7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AC7E28-46ED-E301-1621-6007EBBD6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D093B2-9079-FCAD-DF1E-7F0D80311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F1BCE0-618E-C70D-CC27-529AD1FD1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CA574-7739-7E06-0EB4-BA82BD9FAE4F}"/>
              </a:ext>
            </a:extLst>
          </p:cNvPr>
          <p:cNvSpPr>
            <a:spLocks noGrp="1"/>
          </p:cNvSpPr>
          <p:nvPr>
            <p:ph type="dt" sz="half" idx="10"/>
          </p:nvPr>
        </p:nvSpPr>
        <p:spPr/>
        <p:txBody>
          <a:bodyPr/>
          <a:lstStyle/>
          <a:p>
            <a:fld id="{B572DCEB-5569-C843-9B9B-1476207B3376}" type="datetime1">
              <a:rPr lang="en-US" smtClean="0"/>
              <a:t>11/1/24</a:t>
            </a:fld>
            <a:endParaRPr lang="en-US"/>
          </a:p>
        </p:txBody>
      </p:sp>
      <p:sp>
        <p:nvSpPr>
          <p:cNvPr id="8" name="Footer Placeholder 7">
            <a:extLst>
              <a:ext uri="{FF2B5EF4-FFF2-40B4-BE49-F238E27FC236}">
                <a16:creationId xmlns:a16="http://schemas.microsoft.com/office/drawing/2014/main" id="{A10D8E34-71AC-C506-ED33-B4EE587D99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9D8A27-6979-3010-6EA7-30F59FCD4DAB}"/>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392044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CE710-7A6C-6274-097F-26C1B269A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704A8-DBDB-7EB8-EED4-79998864F614}"/>
              </a:ext>
            </a:extLst>
          </p:cNvPr>
          <p:cNvSpPr>
            <a:spLocks noGrp="1"/>
          </p:cNvSpPr>
          <p:nvPr>
            <p:ph type="dt" sz="half" idx="10"/>
          </p:nvPr>
        </p:nvSpPr>
        <p:spPr/>
        <p:txBody>
          <a:bodyPr/>
          <a:lstStyle/>
          <a:p>
            <a:fld id="{890E7D38-B5E7-F849-94B2-B16E906C1AD9}" type="datetime1">
              <a:rPr lang="en-US" smtClean="0"/>
              <a:t>11/1/24</a:t>
            </a:fld>
            <a:endParaRPr lang="en-US"/>
          </a:p>
        </p:txBody>
      </p:sp>
      <p:sp>
        <p:nvSpPr>
          <p:cNvPr id="4" name="Footer Placeholder 3">
            <a:extLst>
              <a:ext uri="{FF2B5EF4-FFF2-40B4-BE49-F238E27FC236}">
                <a16:creationId xmlns:a16="http://schemas.microsoft.com/office/drawing/2014/main" id="{0C467684-249C-A560-61AF-587C7F7764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5F560-4769-F23E-129B-CE4D8EEE603D}"/>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27524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CBD0E-9172-E637-770B-D8334E5FB02B}"/>
              </a:ext>
            </a:extLst>
          </p:cNvPr>
          <p:cNvSpPr>
            <a:spLocks noGrp="1"/>
          </p:cNvSpPr>
          <p:nvPr>
            <p:ph type="dt" sz="half" idx="10"/>
          </p:nvPr>
        </p:nvSpPr>
        <p:spPr/>
        <p:txBody>
          <a:bodyPr/>
          <a:lstStyle/>
          <a:p>
            <a:fld id="{B8865508-D8B4-2742-A616-475E4AF13C35}" type="datetime1">
              <a:rPr lang="en-US" smtClean="0"/>
              <a:t>11/1/24</a:t>
            </a:fld>
            <a:endParaRPr lang="en-US"/>
          </a:p>
        </p:txBody>
      </p:sp>
      <p:sp>
        <p:nvSpPr>
          <p:cNvPr id="3" name="Footer Placeholder 2">
            <a:extLst>
              <a:ext uri="{FF2B5EF4-FFF2-40B4-BE49-F238E27FC236}">
                <a16:creationId xmlns:a16="http://schemas.microsoft.com/office/drawing/2014/main" id="{148BFE33-D9EA-C77D-CAD1-692A083F9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82BA0-36C3-0F3C-04EC-93EAA3AA5E29}"/>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245295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7BF9-B469-EC25-4D65-4EACF0B08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AF3D3D-DFED-8F57-2123-FF81C5203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AEB315-91CD-EC31-135E-3C75A443F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4DDB95-591E-1C56-72C4-E59A764BCD96}"/>
              </a:ext>
            </a:extLst>
          </p:cNvPr>
          <p:cNvSpPr>
            <a:spLocks noGrp="1"/>
          </p:cNvSpPr>
          <p:nvPr>
            <p:ph type="dt" sz="half" idx="10"/>
          </p:nvPr>
        </p:nvSpPr>
        <p:spPr/>
        <p:txBody>
          <a:bodyPr/>
          <a:lstStyle/>
          <a:p>
            <a:fld id="{7A58F06D-D265-AA46-A639-94D76411B013}" type="datetime1">
              <a:rPr lang="en-US" smtClean="0"/>
              <a:t>11/1/24</a:t>
            </a:fld>
            <a:endParaRPr lang="en-US"/>
          </a:p>
        </p:txBody>
      </p:sp>
      <p:sp>
        <p:nvSpPr>
          <p:cNvPr id="6" name="Footer Placeholder 5">
            <a:extLst>
              <a:ext uri="{FF2B5EF4-FFF2-40B4-BE49-F238E27FC236}">
                <a16:creationId xmlns:a16="http://schemas.microsoft.com/office/drawing/2014/main" id="{1B7485E5-E170-C839-4C06-B89522D99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4B4B0-DA43-D0A7-F21B-A2E4B45B16F3}"/>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409985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1AB3-2E79-0F1D-3DA5-F06E2CC7D7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056B6-5E2C-C0B5-6171-7CCAD52B2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ABF2D-999C-C466-640F-F9745DB24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A0D9E-A104-1B83-9DBC-D8367233C37E}"/>
              </a:ext>
            </a:extLst>
          </p:cNvPr>
          <p:cNvSpPr>
            <a:spLocks noGrp="1"/>
          </p:cNvSpPr>
          <p:nvPr>
            <p:ph type="dt" sz="half" idx="10"/>
          </p:nvPr>
        </p:nvSpPr>
        <p:spPr/>
        <p:txBody>
          <a:bodyPr/>
          <a:lstStyle/>
          <a:p>
            <a:fld id="{1458C8EC-8D3D-3746-A68B-DB2AE194C42E}" type="datetime1">
              <a:rPr lang="en-US" smtClean="0"/>
              <a:t>11/1/24</a:t>
            </a:fld>
            <a:endParaRPr lang="en-US"/>
          </a:p>
        </p:txBody>
      </p:sp>
      <p:sp>
        <p:nvSpPr>
          <p:cNvPr id="6" name="Footer Placeholder 5">
            <a:extLst>
              <a:ext uri="{FF2B5EF4-FFF2-40B4-BE49-F238E27FC236}">
                <a16:creationId xmlns:a16="http://schemas.microsoft.com/office/drawing/2014/main" id="{EAC4480B-3090-2264-758C-F45C33D28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9211F-3F9F-BC17-F8DC-9731F40019C6}"/>
              </a:ext>
            </a:extLst>
          </p:cNvPr>
          <p:cNvSpPr>
            <a:spLocks noGrp="1"/>
          </p:cNvSpPr>
          <p:nvPr>
            <p:ph type="sldNum" sz="quarter" idx="12"/>
          </p:nvPr>
        </p:nvSpPr>
        <p:spPr/>
        <p:txBody>
          <a:bodyPr/>
          <a:lstStyle/>
          <a:p>
            <a:fld id="{AFE5E086-C186-A74B-BDEE-5E77191BB5C4}" type="slidenum">
              <a:rPr lang="en-US" smtClean="0"/>
              <a:t>‹#›</a:t>
            </a:fld>
            <a:endParaRPr lang="en-US"/>
          </a:p>
        </p:txBody>
      </p:sp>
    </p:spTree>
    <p:extLst>
      <p:ext uri="{BB962C8B-B14F-4D97-AF65-F5344CB8AC3E}">
        <p14:creationId xmlns:p14="http://schemas.microsoft.com/office/powerpoint/2010/main" val="115174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C75F9-5454-8EBC-E708-99E48CE0A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E2A81-2B4C-7DA6-62F0-FDE15E9D4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DEDBB-C82D-02B7-38D0-D74FCF625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BD7CAC-ECE4-3C49-8321-ED52BA985045}" type="datetime1">
              <a:rPr lang="en-US" smtClean="0"/>
              <a:t>11/1/24</a:t>
            </a:fld>
            <a:endParaRPr lang="en-US"/>
          </a:p>
        </p:txBody>
      </p:sp>
      <p:sp>
        <p:nvSpPr>
          <p:cNvPr id="5" name="Footer Placeholder 4">
            <a:extLst>
              <a:ext uri="{FF2B5EF4-FFF2-40B4-BE49-F238E27FC236}">
                <a16:creationId xmlns:a16="http://schemas.microsoft.com/office/drawing/2014/main" id="{541EBC68-0C2B-8EBF-07CD-3A5122F8E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265ABF-D90E-5A90-1B13-110825720C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E5E086-C186-A74B-BDEE-5E77191BB5C4}" type="slidenum">
              <a:rPr lang="en-US" smtClean="0"/>
              <a:t>‹#›</a:t>
            </a:fld>
            <a:endParaRPr lang="en-US"/>
          </a:p>
        </p:txBody>
      </p:sp>
    </p:spTree>
    <p:extLst>
      <p:ext uri="{BB962C8B-B14F-4D97-AF65-F5344CB8AC3E}">
        <p14:creationId xmlns:p14="http://schemas.microsoft.com/office/powerpoint/2010/main" val="79866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gib@uab.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9DF8CAE-10C4-64CF-4454-9F125F141166}"/>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Provenance-Based Security in </a:t>
            </a:r>
            <a:br>
              <a:rPr lang="en-US" sz="4800" dirty="0">
                <a:solidFill>
                  <a:srgbClr val="FFFFFF"/>
                </a:solidFill>
              </a:rPr>
            </a:br>
            <a:r>
              <a:rPr lang="en-US" sz="4800" dirty="0">
                <a:solidFill>
                  <a:srgbClr val="FFFFFF"/>
                </a:solidFill>
              </a:rPr>
              <a:t>Secure Dependable Systems</a:t>
            </a:r>
          </a:p>
        </p:txBody>
      </p:sp>
      <p:sp>
        <p:nvSpPr>
          <p:cNvPr id="3" name="Subtitle 2">
            <a:extLst>
              <a:ext uri="{FF2B5EF4-FFF2-40B4-BE49-F238E27FC236}">
                <a16:creationId xmlns:a16="http://schemas.microsoft.com/office/drawing/2014/main" id="{DA559D94-7770-D891-F42F-5685092BDE55}"/>
              </a:ext>
            </a:extLst>
          </p:cNvPr>
          <p:cNvSpPr>
            <a:spLocks noGrp="1"/>
          </p:cNvSpPr>
          <p:nvPr>
            <p:ph type="subTitle" idx="1"/>
          </p:nvPr>
        </p:nvSpPr>
        <p:spPr>
          <a:xfrm>
            <a:off x="1350682" y="4870824"/>
            <a:ext cx="10005951" cy="1458258"/>
          </a:xfrm>
        </p:spPr>
        <p:txBody>
          <a:bodyPr anchor="ctr">
            <a:normAutofit fontScale="92500" lnSpcReduction="20000"/>
          </a:bodyPr>
          <a:lstStyle/>
          <a:p>
            <a:pPr algn="l"/>
            <a:r>
              <a:rPr lang="en-US" dirty="0"/>
              <a:t>Dr. Ragib Hasan</a:t>
            </a:r>
          </a:p>
          <a:p>
            <a:pPr algn="l"/>
            <a:r>
              <a:rPr lang="en-US" dirty="0"/>
              <a:t>Professor, Computer Science</a:t>
            </a:r>
          </a:p>
          <a:p>
            <a:pPr algn="l"/>
            <a:r>
              <a:rPr lang="en-US" dirty="0"/>
              <a:t>University of Alabama at Birmingham</a:t>
            </a:r>
          </a:p>
          <a:p>
            <a:pPr algn="l"/>
            <a:r>
              <a:rPr lang="en-US" dirty="0">
                <a:hlinkClick r:id="rId2"/>
              </a:rPr>
              <a:t>ragib@uab.edu</a:t>
            </a:r>
            <a:r>
              <a:rPr lang="en-US" dirty="0"/>
              <a:t> </a:t>
            </a:r>
          </a:p>
        </p:txBody>
      </p:sp>
    </p:spTree>
    <p:extLst>
      <p:ext uri="{BB962C8B-B14F-4D97-AF65-F5344CB8AC3E}">
        <p14:creationId xmlns:p14="http://schemas.microsoft.com/office/powerpoint/2010/main" val="225742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how do art buyers authenticate art?</a:t>
            </a:r>
          </a:p>
        </p:txBody>
      </p:sp>
      <p:sp>
        <p:nvSpPr>
          <p:cNvPr id="3" name="Content Placeholder 2"/>
          <p:cNvSpPr>
            <a:spLocks noGrp="1"/>
          </p:cNvSpPr>
          <p:nvPr>
            <p:ph idx="1"/>
          </p:nvPr>
        </p:nvSpPr>
        <p:spPr>
          <a:xfrm>
            <a:off x="1828800" y="1143000"/>
            <a:ext cx="8610600" cy="990600"/>
          </a:xfrm>
        </p:spPr>
        <p:txBody>
          <a:bodyPr>
            <a:normAutofit/>
          </a:bodyPr>
          <a:lstStyle/>
          <a:p>
            <a:pPr>
              <a:buNone/>
            </a:pPr>
            <a:r>
              <a:rPr lang="en-US" dirty="0"/>
              <a:t>Among other things, they look at </a:t>
            </a:r>
            <a:r>
              <a:rPr lang="en-US" b="1" dirty="0"/>
              <a:t>provenance records</a:t>
            </a:r>
          </a:p>
          <a:p>
            <a:endParaRPr lang="en-US" dirty="0"/>
          </a:p>
        </p:txBody>
      </p:sp>
      <p:sp>
        <p:nvSpPr>
          <p:cNvPr id="4" name="TextBox 3"/>
          <p:cNvSpPr txBox="1"/>
          <p:nvPr/>
        </p:nvSpPr>
        <p:spPr>
          <a:xfrm>
            <a:off x="5638800" y="1828801"/>
            <a:ext cx="5898444" cy="4265783"/>
          </a:xfrm>
          <a:prstGeom prst="rect">
            <a:avLst/>
          </a:prstGeom>
          <a:ln w="9525"/>
        </p:spPr>
        <p:style>
          <a:lnRef idx="2">
            <a:schemeClr val="dk1"/>
          </a:lnRef>
          <a:fillRef idx="1">
            <a:schemeClr val="lt1"/>
          </a:fillRef>
          <a:effectRef idx="0">
            <a:schemeClr val="dk1"/>
          </a:effectRef>
          <a:fontRef idx="minor">
            <a:schemeClr val="dk1"/>
          </a:fontRef>
        </p:style>
        <p:txBody>
          <a:bodyPr wrap="square" rtlCol="0">
            <a:spAutoFit/>
          </a:bodyPr>
          <a:lstStyle/>
          <a:p>
            <a:pPr>
              <a:lnSpc>
                <a:spcPct val="80000"/>
              </a:lnSpc>
            </a:pPr>
            <a:r>
              <a:rPr lang="en-US" sz="2000" b="1" dirty="0"/>
              <a:t>Provenance: </a:t>
            </a:r>
            <a:r>
              <a:rPr lang="en-US" sz="2000" dirty="0"/>
              <a:t>from Latin </a:t>
            </a:r>
            <a:r>
              <a:rPr lang="en-US" sz="2000" i="1" dirty="0" err="1"/>
              <a:t>provenire</a:t>
            </a:r>
            <a:r>
              <a:rPr lang="en-US" sz="2000" dirty="0"/>
              <a:t> ‘come from’, defined as </a:t>
            </a:r>
          </a:p>
          <a:p>
            <a:pPr lvl="1">
              <a:lnSpc>
                <a:spcPct val="80000"/>
              </a:lnSpc>
            </a:pPr>
            <a:r>
              <a:rPr lang="en-US" sz="2000" dirty="0"/>
              <a:t> </a:t>
            </a:r>
            <a:r>
              <a:rPr lang="en-US" dirty="0"/>
              <a:t>“(</a:t>
            </a:r>
            <a:r>
              <a:rPr lang="en-US" dirty="0" err="1"/>
              <a:t>i</a:t>
            </a:r>
            <a:r>
              <a:rPr lang="en-US" dirty="0"/>
              <a:t>) </a:t>
            </a:r>
            <a:r>
              <a:rPr lang="en-US" i="1" dirty="0"/>
              <a:t>the fact of coming from some particular source or quarter; origin, derivation. </a:t>
            </a:r>
          </a:p>
          <a:p>
            <a:pPr lvl="1">
              <a:lnSpc>
                <a:spcPct val="80000"/>
              </a:lnSpc>
            </a:pPr>
            <a:endParaRPr lang="en-US" i="1" dirty="0"/>
          </a:p>
          <a:p>
            <a:pPr lvl="1">
              <a:lnSpc>
                <a:spcPct val="80000"/>
              </a:lnSpc>
            </a:pPr>
            <a:r>
              <a:rPr lang="en-US" i="1" dirty="0"/>
              <a:t> (ii) the history or pedigree of a work of art, manuscript, rare book, etc.; a record of the ultimate derivation and passage of an item through its various owners</a:t>
            </a:r>
            <a:r>
              <a:rPr lang="en-US" dirty="0"/>
              <a:t>” (Oxford English Dictionary)</a:t>
            </a:r>
          </a:p>
          <a:p>
            <a:pPr>
              <a:lnSpc>
                <a:spcPct val="80000"/>
              </a:lnSpc>
              <a:buFontTx/>
              <a:buNone/>
            </a:pPr>
            <a:endParaRPr lang="en-US" sz="1200" b="1" dirty="0">
              <a:cs typeface="Vrinda" pitchFamily="2" charset="0"/>
            </a:endParaRPr>
          </a:p>
          <a:p>
            <a:pPr>
              <a:lnSpc>
                <a:spcPct val="80000"/>
              </a:lnSpc>
              <a:buFontTx/>
              <a:buNone/>
            </a:pPr>
            <a:endParaRPr lang="en-US" sz="1200" b="1" dirty="0">
              <a:cs typeface="Vrinda" pitchFamily="2" charset="0"/>
            </a:endParaRPr>
          </a:p>
          <a:p>
            <a:pPr>
              <a:lnSpc>
                <a:spcPct val="80000"/>
              </a:lnSpc>
            </a:pPr>
            <a:r>
              <a:rPr lang="en-US" sz="2000" dirty="0"/>
              <a:t>In other words,</a:t>
            </a:r>
            <a:r>
              <a:rPr lang="en-US" sz="2000" b="1" dirty="0"/>
              <a:t> </a:t>
            </a:r>
            <a:r>
              <a:rPr lang="en-US" sz="2000" b="1" dirty="0">
                <a:solidFill>
                  <a:srgbClr val="FF0000"/>
                </a:solidFill>
              </a:rPr>
              <a:t>who</a:t>
            </a:r>
            <a:r>
              <a:rPr lang="en-US" sz="2000" dirty="0">
                <a:solidFill>
                  <a:srgbClr val="FF0000"/>
                </a:solidFill>
              </a:rPr>
              <a:t> owned it, </a:t>
            </a:r>
            <a:r>
              <a:rPr lang="en-US" sz="2000" b="1" dirty="0">
                <a:solidFill>
                  <a:srgbClr val="FF0000"/>
                </a:solidFill>
              </a:rPr>
              <a:t>what</a:t>
            </a:r>
            <a:r>
              <a:rPr lang="en-US" sz="2000" dirty="0">
                <a:solidFill>
                  <a:srgbClr val="FF0000"/>
                </a:solidFill>
              </a:rPr>
              <a:t> was done to it, </a:t>
            </a:r>
            <a:r>
              <a:rPr lang="en-US" sz="2000" b="1" dirty="0">
                <a:solidFill>
                  <a:srgbClr val="FF0000"/>
                </a:solidFill>
              </a:rPr>
              <a:t>how</a:t>
            </a:r>
            <a:r>
              <a:rPr lang="en-US" sz="2000" dirty="0">
                <a:solidFill>
                  <a:srgbClr val="FF0000"/>
                </a:solidFill>
              </a:rPr>
              <a:t> was it transferred </a:t>
            </a:r>
            <a:r>
              <a:rPr lang="en-US" sz="2000" dirty="0"/>
              <a:t>…</a:t>
            </a:r>
          </a:p>
          <a:p>
            <a:pPr>
              <a:lnSpc>
                <a:spcPct val="80000"/>
              </a:lnSpc>
            </a:pPr>
            <a:endParaRPr lang="en-US" sz="1200" dirty="0"/>
          </a:p>
          <a:p>
            <a:pPr>
              <a:lnSpc>
                <a:spcPct val="80000"/>
              </a:lnSpc>
            </a:pPr>
            <a:endParaRPr lang="en-US" sz="1200" dirty="0"/>
          </a:p>
          <a:p>
            <a:pPr>
              <a:lnSpc>
                <a:spcPct val="80000"/>
              </a:lnSpc>
            </a:pPr>
            <a:r>
              <a:rPr lang="en-US" sz="2000" dirty="0"/>
              <a:t>Widely used in arts, archives, and archeology, called the Fundamental Principle of Archival.</a:t>
            </a:r>
          </a:p>
          <a:p>
            <a:pPr>
              <a:lnSpc>
                <a:spcPct val="80000"/>
              </a:lnSpc>
              <a:buNone/>
            </a:pPr>
            <a:endParaRPr lang="en-US" dirty="0"/>
          </a:p>
          <a:p>
            <a:endParaRPr lang="en-US" sz="2000" dirty="0"/>
          </a:p>
        </p:txBody>
      </p:sp>
      <p:sp>
        <p:nvSpPr>
          <p:cNvPr id="8" name="Rectangle 7"/>
          <p:cNvSpPr/>
          <p:nvPr/>
        </p:nvSpPr>
        <p:spPr>
          <a:xfrm>
            <a:off x="5562600" y="6324601"/>
            <a:ext cx="4876800" cy="307777"/>
          </a:xfrm>
          <a:prstGeom prst="rect">
            <a:avLst/>
          </a:prstGeom>
        </p:spPr>
        <p:txBody>
          <a:bodyPr wrap="square">
            <a:spAutoFit/>
          </a:bodyPr>
          <a:lstStyle/>
          <a:p>
            <a:r>
              <a:rPr lang="en-US" sz="1400" dirty="0"/>
              <a:t>http://moma.org/collection/provenance/items/644.67.html</a:t>
            </a:r>
          </a:p>
        </p:txBody>
      </p:sp>
      <p:sp>
        <p:nvSpPr>
          <p:cNvPr id="9" name="Rectangle 8"/>
          <p:cNvSpPr/>
          <p:nvPr/>
        </p:nvSpPr>
        <p:spPr>
          <a:xfrm>
            <a:off x="1676400" y="6400801"/>
            <a:ext cx="3810000" cy="461665"/>
          </a:xfrm>
          <a:prstGeom prst="rect">
            <a:avLst/>
          </a:prstGeom>
        </p:spPr>
        <p:txBody>
          <a:bodyPr wrap="square">
            <a:spAutoFit/>
          </a:bodyPr>
          <a:lstStyle/>
          <a:p>
            <a:r>
              <a:rPr lang="en-US" sz="1200" b="1" dirty="0" err="1"/>
              <a:t>L'artiste</a:t>
            </a:r>
            <a:r>
              <a:rPr lang="en-US" sz="1200" b="1" dirty="0"/>
              <a:t> et son </a:t>
            </a:r>
            <a:r>
              <a:rPr lang="en-US" sz="1200" b="1" dirty="0" err="1"/>
              <a:t>modèle</a:t>
            </a:r>
            <a:r>
              <a:rPr lang="en-US" sz="1200" b="1" dirty="0"/>
              <a:t> (1928), at Museum of Modern Art</a:t>
            </a:r>
          </a:p>
        </p:txBody>
      </p:sp>
      <p:pic>
        <p:nvPicPr>
          <p:cNvPr id="2052" name="Picture 4"/>
          <p:cNvPicPr>
            <a:picLocks noChangeAspect="1" noChangeArrowheads="1"/>
          </p:cNvPicPr>
          <p:nvPr/>
        </p:nvPicPr>
        <p:blipFill>
          <a:blip r:embed="rId3"/>
          <a:srcRect/>
          <a:stretch>
            <a:fillRect/>
          </a:stretch>
        </p:blipFill>
        <p:spPr bwMode="auto">
          <a:xfrm>
            <a:off x="2209800" y="1828801"/>
            <a:ext cx="2857500" cy="22574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2819400" y="3733801"/>
            <a:ext cx="2514600" cy="2557077"/>
          </a:xfrm>
          <a:prstGeom prst="rect">
            <a:avLst/>
          </a:prstGeom>
          <a:noFill/>
          <a:ln w="9525">
            <a:noFill/>
            <a:miter lim="800000"/>
            <a:headEnd/>
            <a:tailEnd/>
          </a:ln>
          <a:effectLst/>
        </p:spPr>
      </p:pic>
      <p:sp>
        <p:nvSpPr>
          <p:cNvPr id="5" name="Slide Number Placeholder 4">
            <a:extLst>
              <a:ext uri="{FF2B5EF4-FFF2-40B4-BE49-F238E27FC236}">
                <a16:creationId xmlns:a16="http://schemas.microsoft.com/office/drawing/2014/main" id="{E99BC871-07EC-44A2-1F3E-C1DFDB376F29}"/>
              </a:ext>
            </a:extLst>
          </p:cNvPr>
          <p:cNvSpPr>
            <a:spLocks noGrp="1"/>
          </p:cNvSpPr>
          <p:nvPr>
            <p:ph type="sldNum" sz="quarter" idx="12"/>
          </p:nvPr>
        </p:nvSpPr>
        <p:spPr/>
        <p:txBody>
          <a:bodyPr/>
          <a:lstStyle/>
          <a:p>
            <a:fld id="{AFE5E086-C186-A74B-BDEE-5E77191BB5C4}"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1166D7-5CC4-D3B7-CE35-D05B4F62E9BE}"/>
              </a:ext>
            </a:extLst>
          </p:cNvPr>
          <p:cNvSpPr>
            <a:spLocks noGrp="1"/>
          </p:cNvSpPr>
          <p:nvPr>
            <p:ph type="title"/>
          </p:nvPr>
        </p:nvSpPr>
        <p:spPr>
          <a:xfrm>
            <a:off x="761803" y="350196"/>
            <a:ext cx="4646904" cy="1624520"/>
          </a:xfrm>
        </p:spPr>
        <p:txBody>
          <a:bodyPr anchor="ctr">
            <a:normAutofit/>
          </a:bodyPr>
          <a:lstStyle/>
          <a:p>
            <a:r>
              <a:rPr lang="en-US" sz="4000"/>
              <a:t>Using Provenance for Security</a:t>
            </a:r>
          </a:p>
        </p:txBody>
      </p:sp>
      <p:sp>
        <p:nvSpPr>
          <p:cNvPr id="3" name="Content Placeholder 2">
            <a:extLst>
              <a:ext uri="{FF2B5EF4-FFF2-40B4-BE49-F238E27FC236}">
                <a16:creationId xmlns:a16="http://schemas.microsoft.com/office/drawing/2014/main" id="{5E022DDF-AA3E-025A-4140-3AA966F03369}"/>
              </a:ext>
            </a:extLst>
          </p:cNvPr>
          <p:cNvSpPr>
            <a:spLocks noGrp="1"/>
          </p:cNvSpPr>
          <p:nvPr>
            <p:ph idx="1"/>
          </p:nvPr>
        </p:nvSpPr>
        <p:spPr>
          <a:xfrm>
            <a:off x="200416" y="1974716"/>
            <a:ext cx="7027102" cy="4701657"/>
          </a:xfrm>
        </p:spPr>
        <p:txBody>
          <a:bodyPr anchor="ctr">
            <a:normAutofit/>
          </a:bodyPr>
          <a:lstStyle/>
          <a:p>
            <a:r>
              <a:rPr lang="en-US" sz="2000" dirty="0"/>
              <a:t>Provenance has been used for security in many different ways</a:t>
            </a:r>
          </a:p>
          <a:p>
            <a:pPr lvl="1"/>
            <a:r>
              <a:rPr lang="en-US" sz="2000" b="1" dirty="0"/>
              <a:t>Data Provenance </a:t>
            </a:r>
            <a:r>
              <a:rPr lang="en-US" sz="2000" dirty="0"/>
              <a:t>gives information about the origin and derivation history of data</a:t>
            </a:r>
          </a:p>
          <a:p>
            <a:pPr lvl="1"/>
            <a:r>
              <a:rPr lang="en-US" sz="2000" b="1" dirty="0"/>
              <a:t>Source provenance </a:t>
            </a:r>
            <a:r>
              <a:rPr lang="en-US" sz="2000" dirty="0"/>
              <a:t>allows verifying the trustworthiness of objects using their history</a:t>
            </a:r>
          </a:p>
          <a:p>
            <a:pPr lvl="1"/>
            <a:r>
              <a:rPr lang="en-US" sz="2000" b="1" dirty="0"/>
              <a:t>Location provenance </a:t>
            </a:r>
            <a:r>
              <a:rPr lang="en-US" sz="2000" dirty="0"/>
              <a:t>allows verifying someone’s or something’s location history</a:t>
            </a:r>
          </a:p>
          <a:p>
            <a:r>
              <a:rPr lang="en-US" sz="2000" dirty="0"/>
              <a:t>Extending the idea further, </a:t>
            </a:r>
            <a:r>
              <a:rPr lang="en-US" sz="2000" b="1" dirty="0">
                <a:solidFill>
                  <a:srgbClr val="FF0000"/>
                </a:solidFill>
              </a:rPr>
              <a:t>interaction provenance </a:t>
            </a:r>
            <a:r>
              <a:rPr lang="en-US" sz="2000" dirty="0"/>
              <a:t>can record the </a:t>
            </a:r>
            <a:r>
              <a:rPr lang="en-US" sz="2000" b="1" dirty="0"/>
              <a:t>interaction</a:t>
            </a:r>
            <a:r>
              <a:rPr lang="en-US" sz="2000" dirty="0"/>
              <a:t> between two users, a user and a system, or two systems</a:t>
            </a:r>
          </a:p>
          <a:p>
            <a:r>
              <a:rPr lang="en-US" sz="2000" dirty="0"/>
              <a:t>The chronological collection of such interaction provenance can be used for any security operation, ranging from authentication and access control, to quantified trust</a:t>
            </a:r>
          </a:p>
        </p:txBody>
      </p:sp>
      <p:pic>
        <p:nvPicPr>
          <p:cNvPr id="5" name="Picture 4" descr="Person holding mouse">
            <a:extLst>
              <a:ext uri="{FF2B5EF4-FFF2-40B4-BE49-F238E27FC236}">
                <a16:creationId xmlns:a16="http://schemas.microsoft.com/office/drawing/2014/main" id="{39669E5A-485F-D4B6-7115-FF31DD604A25}"/>
              </a:ext>
            </a:extLst>
          </p:cNvPr>
          <p:cNvPicPr>
            <a:picLocks noChangeAspect="1"/>
          </p:cNvPicPr>
          <p:nvPr/>
        </p:nvPicPr>
        <p:blipFill>
          <a:blip r:embed="rId2"/>
          <a:srcRect l="21995" r="18605" b="-2"/>
          <a:stretch/>
        </p:blipFill>
        <p:spPr>
          <a:xfrm>
            <a:off x="7363825" y="933188"/>
            <a:ext cx="4441966" cy="4991623"/>
          </a:xfrm>
          <a:prstGeom prst="rect">
            <a:avLst/>
          </a:prstGeom>
        </p:spPr>
      </p:pic>
      <p:sp>
        <p:nvSpPr>
          <p:cNvPr id="4" name="Slide Number Placeholder 3">
            <a:extLst>
              <a:ext uri="{FF2B5EF4-FFF2-40B4-BE49-F238E27FC236}">
                <a16:creationId xmlns:a16="http://schemas.microsoft.com/office/drawing/2014/main" id="{250D1D10-9727-8D57-2E4E-F0B4D94A48A9}"/>
              </a:ext>
            </a:extLst>
          </p:cNvPr>
          <p:cNvSpPr>
            <a:spLocks noGrp="1"/>
          </p:cNvSpPr>
          <p:nvPr>
            <p:ph type="sldNum" sz="quarter" idx="12"/>
          </p:nvPr>
        </p:nvSpPr>
        <p:spPr/>
        <p:txBody>
          <a:bodyPr/>
          <a:lstStyle/>
          <a:p>
            <a:fld id="{AFE5E086-C186-A74B-BDEE-5E77191BB5C4}" type="slidenum">
              <a:rPr lang="en-US" smtClean="0"/>
              <a:t>11</a:t>
            </a:fld>
            <a:endParaRPr lang="en-US"/>
          </a:p>
        </p:txBody>
      </p:sp>
    </p:spTree>
    <p:extLst>
      <p:ext uri="{BB962C8B-B14F-4D97-AF65-F5344CB8AC3E}">
        <p14:creationId xmlns:p14="http://schemas.microsoft.com/office/powerpoint/2010/main" val="47202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B29B-F7F2-4703-C8A1-24036F2ED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BC87F-8335-F3EF-CAE0-48173CE9E6E1}"/>
              </a:ext>
            </a:extLst>
          </p:cNvPr>
          <p:cNvSpPr>
            <a:spLocks noGrp="1"/>
          </p:cNvSpPr>
          <p:nvPr>
            <p:ph type="title"/>
          </p:nvPr>
        </p:nvSpPr>
        <p:spPr/>
        <p:txBody>
          <a:bodyPr>
            <a:normAutofit/>
          </a:bodyPr>
          <a:lstStyle/>
          <a:p>
            <a:r>
              <a:rPr lang="en-US" b="1" dirty="0">
                <a:solidFill>
                  <a:srgbClr val="C00000"/>
                </a:solidFill>
              </a:rPr>
              <a:t>Interaction Provenance</a:t>
            </a:r>
            <a:endParaRPr lang="en-US" dirty="0"/>
          </a:p>
        </p:txBody>
      </p:sp>
      <p:sp>
        <p:nvSpPr>
          <p:cNvPr id="3" name="Content Placeholder 2">
            <a:extLst>
              <a:ext uri="{FF2B5EF4-FFF2-40B4-BE49-F238E27FC236}">
                <a16:creationId xmlns:a16="http://schemas.microsoft.com/office/drawing/2014/main" id="{2D12FE2A-2B43-CCD2-5FF8-CC4B70390E25}"/>
              </a:ext>
            </a:extLst>
          </p:cNvPr>
          <p:cNvSpPr>
            <a:spLocks noGrp="1"/>
          </p:cNvSpPr>
          <p:nvPr>
            <p:ph idx="1"/>
          </p:nvPr>
        </p:nvSpPr>
        <p:spPr/>
        <p:txBody>
          <a:bodyPr>
            <a:normAutofit fontScale="92500" lnSpcReduction="10000"/>
          </a:bodyPr>
          <a:lstStyle/>
          <a:p>
            <a:pPr marL="457200" indent="-457200">
              <a:spcAft>
                <a:spcPts val="500"/>
              </a:spcAft>
              <a:buFont typeface="Wingdings" pitchFamily="2" charset="2"/>
              <a:buChar char="§"/>
            </a:pPr>
            <a:r>
              <a:rPr lang="en-US" sz="3600" b="1" dirty="0">
                <a:solidFill>
                  <a:srgbClr val="FF0000"/>
                </a:solidFill>
              </a:rPr>
              <a:t>Interaction provenance </a:t>
            </a:r>
            <a:r>
              <a:rPr lang="en-US" sz="3600" dirty="0"/>
              <a:t>is the chronologically ordered set of Past events and actions between user and other entities</a:t>
            </a:r>
          </a:p>
          <a:p>
            <a:pPr marL="457200" indent="-457200">
              <a:spcAft>
                <a:spcPts val="500"/>
              </a:spcAft>
              <a:buFont typeface="Wingdings" pitchFamily="2" charset="2"/>
              <a:buChar char="§"/>
            </a:pPr>
            <a:r>
              <a:rPr lang="en-US" sz="3600" b="1" dirty="0"/>
              <a:t>Insight from real life</a:t>
            </a:r>
            <a:r>
              <a:rPr lang="en-US" sz="3600" dirty="0"/>
              <a:t>: Social authentication driven model – people recognize each other based on previous interactions</a:t>
            </a:r>
          </a:p>
          <a:p>
            <a:pPr marL="457200" indent="-457200">
              <a:spcAft>
                <a:spcPts val="500"/>
              </a:spcAft>
              <a:buFont typeface="Wingdings" pitchFamily="2" charset="2"/>
              <a:buChar char="§"/>
            </a:pPr>
            <a:r>
              <a:rPr lang="en-US" sz="3600" b="1" dirty="0"/>
              <a:t>Insight from causality</a:t>
            </a:r>
            <a:r>
              <a:rPr lang="en-US" sz="3600" dirty="0"/>
              <a:t>: All forms of authentication are dependent on some past event</a:t>
            </a:r>
          </a:p>
          <a:p>
            <a:pPr marL="2285745" lvl="1" indent="-457200">
              <a:spcAft>
                <a:spcPts val="500"/>
              </a:spcAft>
              <a:buFont typeface="Wingdings" pitchFamily="2" charset="2"/>
              <a:buChar char="§"/>
            </a:pPr>
            <a:r>
              <a:rPr lang="en-US" sz="3600" dirty="0"/>
              <a:t>Account creation, Registration, etc.</a:t>
            </a:r>
          </a:p>
          <a:p>
            <a:endParaRPr lang="en-US" dirty="0"/>
          </a:p>
        </p:txBody>
      </p:sp>
      <p:sp>
        <p:nvSpPr>
          <p:cNvPr id="4" name="Slide Number Placeholder 3">
            <a:extLst>
              <a:ext uri="{FF2B5EF4-FFF2-40B4-BE49-F238E27FC236}">
                <a16:creationId xmlns:a16="http://schemas.microsoft.com/office/drawing/2014/main" id="{39A5242B-92CB-11BF-A3CD-B44E42FF273C}"/>
              </a:ext>
            </a:extLst>
          </p:cNvPr>
          <p:cNvSpPr>
            <a:spLocks noGrp="1"/>
          </p:cNvSpPr>
          <p:nvPr>
            <p:ph type="sldNum" sz="quarter" idx="12"/>
          </p:nvPr>
        </p:nvSpPr>
        <p:spPr/>
        <p:txBody>
          <a:bodyPr/>
          <a:lstStyle/>
          <a:p>
            <a:fld id="{AFE5E086-C186-A74B-BDEE-5E77191BB5C4}" type="slidenum">
              <a:rPr lang="en-US" smtClean="0"/>
              <a:t>12</a:t>
            </a:fld>
            <a:endParaRPr lang="en-US"/>
          </a:p>
        </p:txBody>
      </p:sp>
    </p:spTree>
    <p:extLst>
      <p:ext uri="{BB962C8B-B14F-4D97-AF65-F5344CB8AC3E}">
        <p14:creationId xmlns:p14="http://schemas.microsoft.com/office/powerpoint/2010/main" val="2226948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79C4-C2BF-B370-1F0C-71BF5AF20415}"/>
              </a:ext>
            </a:extLst>
          </p:cNvPr>
          <p:cNvSpPr>
            <a:spLocks noGrp="1"/>
          </p:cNvSpPr>
          <p:nvPr>
            <p:ph type="title"/>
          </p:nvPr>
        </p:nvSpPr>
        <p:spPr/>
        <p:txBody>
          <a:bodyPr/>
          <a:lstStyle/>
          <a:p>
            <a:r>
              <a:rPr lang="en-US" b="1" dirty="0">
                <a:solidFill>
                  <a:srgbClr val="FF0000"/>
                </a:solidFill>
              </a:rPr>
              <a:t>Challenges</a:t>
            </a:r>
            <a:r>
              <a:rPr lang="en-US" dirty="0"/>
              <a:t> with </a:t>
            </a:r>
            <a:r>
              <a:rPr lang="en-US" b="1" dirty="0">
                <a:solidFill>
                  <a:srgbClr val="0070C0"/>
                </a:solidFill>
              </a:rPr>
              <a:t>Interaction Provenance</a:t>
            </a:r>
          </a:p>
        </p:txBody>
      </p:sp>
      <p:graphicFrame>
        <p:nvGraphicFramePr>
          <p:cNvPr id="5" name="Content Placeholder 2">
            <a:extLst>
              <a:ext uri="{FF2B5EF4-FFF2-40B4-BE49-F238E27FC236}">
                <a16:creationId xmlns:a16="http://schemas.microsoft.com/office/drawing/2014/main" id="{97D1FCCE-C4C4-7714-2138-40EB67F4E568}"/>
              </a:ext>
            </a:extLst>
          </p:cNvPr>
          <p:cNvGraphicFramePr>
            <a:graphicFrameLocks noGrp="1"/>
          </p:cNvGraphicFramePr>
          <p:nvPr>
            <p:ph idx="1"/>
            <p:extLst>
              <p:ext uri="{D42A27DB-BD31-4B8C-83A1-F6EECF244321}">
                <p14:modId xmlns:p14="http://schemas.microsoft.com/office/powerpoint/2010/main" val="29265357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B568C68-7765-A253-D189-415C4D53BBE7}"/>
              </a:ext>
            </a:extLst>
          </p:cNvPr>
          <p:cNvSpPr>
            <a:spLocks noGrp="1"/>
          </p:cNvSpPr>
          <p:nvPr>
            <p:ph type="sldNum" sz="quarter" idx="12"/>
          </p:nvPr>
        </p:nvSpPr>
        <p:spPr/>
        <p:txBody>
          <a:bodyPr/>
          <a:lstStyle/>
          <a:p>
            <a:fld id="{AFE5E086-C186-A74B-BDEE-5E77191BB5C4}" type="slidenum">
              <a:rPr lang="en-US" smtClean="0"/>
              <a:t>13</a:t>
            </a:fld>
            <a:endParaRPr lang="en-US"/>
          </a:p>
        </p:txBody>
      </p:sp>
    </p:spTree>
    <p:extLst>
      <p:ext uri="{BB962C8B-B14F-4D97-AF65-F5344CB8AC3E}">
        <p14:creationId xmlns:p14="http://schemas.microsoft.com/office/powerpoint/2010/main" val="111775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CE8F-8DC0-0461-6CBA-0E987602C6FA}"/>
              </a:ext>
            </a:extLst>
          </p:cNvPr>
          <p:cNvSpPr>
            <a:spLocks noGrp="1"/>
          </p:cNvSpPr>
          <p:nvPr>
            <p:ph type="title"/>
          </p:nvPr>
        </p:nvSpPr>
        <p:spPr/>
        <p:txBody>
          <a:bodyPr/>
          <a:lstStyle/>
          <a:p>
            <a:r>
              <a:rPr lang="en-US" dirty="0"/>
              <a:t>Solutions for integrity and confidentiality</a:t>
            </a:r>
          </a:p>
        </p:txBody>
      </p:sp>
      <p:sp>
        <p:nvSpPr>
          <p:cNvPr id="3" name="Content Placeholder 2">
            <a:extLst>
              <a:ext uri="{FF2B5EF4-FFF2-40B4-BE49-F238E27FC236}">
                <a16:creationId xmlns:a16="http://schemas.microsoft.com/office/drawing/2014/main" id="{220CE5BC-CF67-EF4D-9983-85C2A7D0D9C1}"/>
              </a:ext>
            </a:extLst>
          </p:cNvPr>
          <p:cNvSpPr>
            <a:spLocks noGrp="1"/>
          </p:cNvSpPr>
          <p:nvPr>
            <p:ph idx="1"/>
          </p:nvPr>
        </p:nvSpPr>
        <p:spPr>
          <a:xfrm>
            <a:off x="838200" y="1825624"/>
            <a:ext cx="5942610" cy="4788931"/>
          </a:xfrm>
        </p:spPr>
        <p:txBody>
          <a:bodyPr>
            <a:normAutofit/>
          </a:bodyPr>
          <a:lstStyle/>
          <a:p>
            <a:r>
              <a:rPr lang="en-US" dirty="0"/>
              <a:t>Individual Provenance entries can be protected by digital signatures</a:t>
            </a:r>
          </a:p>
          <a:p>
            <a:endParaRPr lang="en-US" dirty="0"/>
          </a:p>
          <a:p>
            <a:r>
              <a:rPr lang="en-US" dirty="0"/>
              <a:t>The integrity of the chain chronology can be protected via a signed hash chain scheme</a:t>
            </a:r>
          </a:p>
          <a:p>
            <a:endParaRPr lang="en-US" dirty="0"/>
          </a:p>
          <a:p>
            <a:r>
              <a:rPr lang="en-US" dirty="0"/>
              <a:t>Privacy of individual provenance entries can be protected using a bit commitment scheme</a:t>
            </a:r>
          </a:p>
        </p:txBody>
      </p:sp>
      <p:pic>
        <p:nvPicPr>
          <p:cNvPr id="4" name="Picture 3">
            <a:extLst>
              <a:ext uri="{FF2B5EF4-FFF2-40B4-BE49-F238E27FC236}">
                <a16:creationId xmlns:a16="http://schemas.microsoft.com/office/drawing/2014/main" id="{B3457C54-CD46-7BFA-D9AC-2EA733D940D0}"/>
              </a:ext>
            </a:extLst>
          </p:cNvPr>
          <p:cNvPicPr>
            <a:picLocks noChangeAspect="1"/>
          </p:cNvPicPr>
          <p:nvPr/>
        </p:nvPicPr>
        <p:blipFill>
          <a:blip r:embed="rId2"/>
          <a:stretch>
            <a:fillRect/>
          </a:stretch>
        </p:blipFill>
        <p:spPr>
          <a:xfrm>
            <a:off x="7178634" y="1244547"/>
            <a:ext cx="3403270" cy="1845398"/>
          </a:xfrm>
          <a:prstGeom prst="rect">
            <a:avLst/>
          </a:prstGeom>
        </p:spPr>
      </p:pic>
      <p:pic>
        <p:nvPicPr>
          <p:cNvPr id="5" name="Picture 4">
            <a:extLst>
              <a:ext uri="{FF2B5EF4-FFF2-40B4-BE49-F238E27FC236}">
                <a16:creationId xmlns:a16="http://schemas.microsoft.com/office/drawing/2014/main" id="{5853E614-4D3D-020E-28DA-462B0D405DD7}"/>
              </a:ext>
            </a:extLst>
          </p:cNvPr>
          <p:cNvPicPr>
            <a:picLocks noChangeAspect="1"/>
          </p:cNvPicPr>
          <p:nvPr/>
        </p:nvPicPr>
        <p:blipFill>
          <a:blip r:embed="rId3"/>
          <a:stretch>
            <a:fillRect/>
          </a:stretch>
        </p:blipFill>
        <p:spPr>
          <a:xfrm>
            <a:off x="7408665" y="3429000"/>
            <a:ext cx="3173239" cy="1509070"/>
          </a:xfrm>
          <a:prstGeom prst="rect">
            <a:avLst/>
          </a:prstGeom>
        </p:spPr>
      </p:pic>
      <p:sp>
        <p:nvSpPr>
          <p:cNvPr id="6" name="TextBox 5">
            <a:extLst>
              <a:ext uri="{FF2B5EF4-FFF2-40B4-BE49-F238E27FC236}">
                <a16:creationId xmlns:a16="http://schemas.microsoft.com/office/drawing/2014/main" id="{8267761D-65DE-5902-B541-2D7BDE8990D9}"/>
              </a:ext>
            </a:extLst>
          </p:cNvPr>
          <p:cNvSpPr txBox="1"/>
          <p:nvPr/>
        </p:nvSpPr>
        <p:spPr>
          <a:xfrm>
            <a:off x="7279574" y="6222670"/>
            <a:ext cx="4595751" cy="461665"/>
          </a:xfrm>
          <a:prstGeom prst="rect">
            <a:avLst/>
          </a:prstGeom>
          <a:noFill/>
        </p:spPr>
        <p:txBody>
          <a:bodyPr wrap="square" rtlCol="0">
            <a:spAutoFit/>
          </a:bodyPr>
          <a:lstStyle/>
          <a:p>
            <a:r>
              <a:rPr lang="en-US" sz="1200" dirty="0"/>
              <a:t>Preventing history forgery with secure provenance R Hasan, R Sion, M </a:t>
            </a:r>
            <a:r>
              <a:rPr lang="en-US" sz="1200" dirty="0" err="1"/>
              <a:t>Winslett</a:t>
            </a:r>
            <a:r>
              <a:rPr lang="en-US" sz="1200" dirty="0"/>
              <a:t> ACM Transactions on Storage (TOS) 5 (4), 1-43</a:t>
            </a:r>
          </a:p>
        </p:txBody>
      </p:sp>
      <p:sp>
        <p:nvSpPr>
          <p:cNvPr id="7" name="Slide Number Placeholder 6">
            <a:extLst>
              <a:ext uri="{FF2B5EF4-FFF2-40B4-BE49-F238E27FC236}">
                <a16:creationId xmlns:a16="http://schemas.microsoft.com/office/drawing/2014/main" id="{B51D9D80-2E22-B8E9-A338-BEE4D2F5D053}"/>
              </a:ext>
            </a:extLst>
          </p:cNvPr>
          <p:cNvSpPr>
            <a:spLocks noGrp="1"/>
          </p:cNvSpPr>
          <p:nvPr>
            <p:ph type="sldNum" sz="quarter" idx="12"/>
          </p:nvPr>
        </p:nvSpPr>
        <p:spPr/>
        <p:txBody>
          <a:bodyPr/>
          <a:lstStyle/>
          <a:p>
            <a:fld id="{AFE5E086-C186-A74B-BDEE-5E77191BB5C4}" type="slidenum">
              <a:rPr lang="en-US" smtClean="0"/>
              <a:t>14</a:t>
            </a:fld>
            <a:endParaRPr lang="en-US"/>
          </a:p>
        </p:txBody>
      </p:sp>
    </p:spTree>
    <p:extLst>
      <p:ext uri="{BB962C8B-B14F-4D97-AF65-F5344CB8AC3E}">
        <p14:creationId xmlns:p14="http://schemas.microsoft.com/office/powerpoint/2010/main" val="243685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29E3F-4416-4928-ED0A-6758F8B0F5C7}"/>
              </a:ext>
            </a:extLst>
          </p:cNvPr>
          <p:cNvSpPr>
            <a:spLocks noGrp="1"/>
          </p:cNvSpPr>
          <p:nvPr>
            <p:ph idx="1"/>
          </p:nvPr>
        </p:nvSpPr>
        <p:spPr>
          <a:xfrm>
            <a:off x="838200" y="2780777"/>
            <a:ext cx="10515600" cy="3396185"/>
          </a:xfrm>
        </p:spPr>
        <p:txBody>
          <a:bodyPr>
            <a:normAutofit/>
          </a:bodyPr>
          <a:lstStyle/>
          <a:p>
            <a:pPr marL="0" indent="0" algn="ctr">
              <a:buNone/>
            </a:pPr>
            <a:r>
              <a:rPr lang="en-US" sz="4000" b="1" dirty="0"/>
              <a:t>Security Use Cases for </a:t>
            </a:r>
          </a:p>
          <a:p>
            <a:pPr marL="0" indent="0" algn="ctr">
              <a:buNone/>
            </a:pPr>
            <a:r>
              <a:rPr lang="en-US" sz="4000" b="1" dirty="0"/>
              <a:t>Interaction Provenance</a:t>
            </a:r>
          </a:p>
        </p:txBody>
      </p:sp>
      <p:sp>
        <p:nvSpPr>
          <p:cNvPr id="4" name="Slide Number Placeholder 3">
            <a:extLst>
              <a:ext uri="{FF2B5EF4-FFF2-40B4-BE49-F238E27FC236}">
                <a16:creationId xmlns:a16="http://schemas.microsoft.com/office/drawing/2014/main" id="{506C6AAD-A366-D132-E059-A3992542CBDE}"/>
              </a:ext>
            </a:extLst>
          </p:cNvPr>
          <p:cNvSpPr>
            <a:spLocks noGrp="1"/>
          </p:cNvSpPr>
          <p:nvPr>
            <p:ph type="sldNum" sz="quarter" idx="12"/>
          </p:nvPr>
        </p:nvSpPr>
        <p:spPr/>
        <p:txBody>
          <a:bodyPr/>
          <a:lstStyle/>
          <a:p>
            <a:fld id="{AFE5E086-C186-A74B-BDEE-5E77191BB5C4}" type="slidenum">
              <a:rPr lang="en-US" smtClean="0"/>
              <a:t>15</a:t>
            </a:fld>
            <a:endParaRPr lang="en-US"/>
          </a:p>
        </p:txBody>
      </p:sp>
    </p:spTree>
    <p:extLst>
      <p:ext uri="{BB962C8B-B14F-4D97-AF65-F5344CB8AC3E}">
        <p14:creationId xmlns:p14="http://schemas.microsoft.com/office/powerpoint/2010/main" val="210780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CBF697-9455-1BF3-DD37-0CB103D71EF5}"/>
              </a:ext>
            </a:extLst>
          </p:cNvPr>
          <p:cNvSpPr>
            <a:spLocks noGrp="1"/>
          </p:cNvSpPr>
          <p:nvPr>
            <p:ph type="title"/>
          </p:nvPr>
        </p:nvSpPr>
        <p:spPr>
          <a:xfrm>
            <a:off x="412315" y="431799"/>
            <a:ext cx="8368430" cy="1325563"/>
          </a:xfrm>
        </p:spPr>
        <p:txBody>
          <a:bodyPr>
            <a:normAutofit/>
          </a:bodyPr>
          <a:lstStyle/>
          <a:p>
            <a:pPr algn="ctr"/>
            <a:r>
              <a:rPr lang="en-US" dirty="0"/>
              <a:t>Interaction Provenance Use Case 1: </a:t>
            </a:r>
            <a:br>
              <a:rPr lang="en-US" dirty="0"/>
            </a:br>
            <a:r>
              <a:rPr lang="en-US" b="1" dirty="0">
                <a:solidFill>
                  <a:srgbClr val="FF0000"/>
                </a:solidFill>
              </a:rPr>
              <a:t>Unified Authentication Factors</a:t>
            </a:r>
          </a:p>
        </p:txBody>
      </p:sp>
      <p:graphicFrame>
        <p:nvGraphicFramePr>
          <p:cNvPr id="5" name="Content Placeholder 2">
            <a:extLst>
              <a:ext uri="{FF2B5EF4-FFF2-40B4-BE49-F238E27FC236}">
                <a16:creationId xmlns:a16="http://schemas.microsoft.com/office/drawing/2014/main" id="{B6D5D399-28EA-6D23-47F2-9161A9367192}"/>
              </a:ext>
            </a:extLst>
          </p:cNvPr>
          <p:cNvGraphicFramePr>
            <a:graphicFrameLocks noGrp="1"/>
          </p:cNvGraphicFramePr>
          <p:nvPr>
            <p:ph idx="1"/>
            <p:extLst>
              <p:ext uri="{D42A27DB-BD31-4B8C-83A1-F6EECF244321}">
                <p14:modId xmlns:p14="http://schemas.microsoft.com/office/powerpoint/2010/main" val="3359160088"/>
              </p:ext>
            </p:extLst>
          </p:nvPr>
        </p:nvGraphicFramePr>
        <p:xfrm>
          <a:off x="523095" y="1880462"/>
          <a:ext cx="10961318" cy="4600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0DED858-A616-BC91-4077-6E7C7DBF5FDB}"/>
              </a:ext>
            </a:extLst>
          </p:cNvPr>
          <p:cNvSpPr txBox="1"/>
          <p:nvPr/>
        </p:nvSpPr>
        <p:spPr>
          <a:xfrm>
            <a:off x="6947065" y="6020790"/>
            <a:ext cx="4952010" cy="738664"/>
          </a:xfrm>
          <a:prstGeom prst="rect">
            <a:avLst/>
          </a:prstGeom>
          <a:noFill/>
        </p:spPr>
        <p:txBody>
          <a:bodyPr wrap="square" rtlCol="0">
            <a:spAutoFit/>
          </a:bodyPr>
          <a:lstStyle/>
          <a:p>
            <a:r>
              <a:rPr lang="en-US" sz="1400" dirty="0"/>
              <a:t>Unified authentication factors and fuzzy service access using interaction provenance, R Hasan, R Khan, Computers &amp; Security 67, 211-231</a:t>
            </a:r>
          </a:p>
        </p:txBody>
      </p:sp>
      <p:sp>
        <p:nvSpPr>
          <p:cNvPr id="6" name="Slide Number Placeholder 5">
            <a:extLst>
              <a:ext uri="{FF2B5EF4-FFF2-40B4-BE49-F238E27FC236}">
                <a16:creationId xmlns:a16="http://schemas.microsoft.com/office/drawing/2014/main" id="{98D6EFD7-A937-3274-1159-9E0971B9611F}"/>
              </a:ext>
            </a:extLst>
          </p:cNvPr>
          <p:cNvSpPr>
            <a:spLocks noGrp="1"/>
          </p:cNvSpPr>
          <p:nvPr>
            <p:ph type="sldNum" sz="quarter" idx="12"/>
          </p:nvPr>
        </p:nvSpPr>
        <p:spPr/>
        <p:txBody>
          <a:bodyPr/>
          <a:lstStyle/>
          <a:p>
            <a:fld id="{AFE5E086-C186-A74B-BDEE-5E77191BB5C4}" type="slidenum">
              <a:rPr lang="en-US" smtClean="0"/>
              <a:t>16</a:t>
            </a:fld>
            <a:endParaRPr lang="en-US"/>
          </a:p>
        </p:txBody>
      </p:sp>
    </p:spTree>
    <p:extLst>
      <p:ext uri="{BB962C8B-B14F-4D97-AF65-F5344CB8AC3E}">
        <p14:creationId xmlns:p14="http://schemas.microsoft.com/office/powerpoint/2010/main" val="141321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740729" cy="1807305"/>
          </a:xfrm>
        </p:spPr>
        <p:txBody>
          <a:bodyPr>
            <a:normAutofit/>
          </a:bodyPr>
          <a:lstStyle/>
          <a:p>
            <a:r>
              <a:rPr lang="en-US" b="1" dirty="0"/>
              <a:t>Factors of Authentication</a:t>
            </a:r>
            <a:endParaRPr lang="en-US" dirty="0"/>
          </a:p>
        </p:txBody>
      </p:sp>
      <p:sp>
        <p:nvSpPr>
          <p:cNvPr id="3" name="Content Placeholder 2"/>
          <p:cNvSpPr>
            <a:spLocks noGrp="1"/>
          </p:cNvSpPr>
          <p:nvPr>
            <p:ph idx="1"/>
          </p:nvPr>
        </p:nvSpPr>
        <p:spPr>
          <a:xfrm>
            <a:off x="273132" y="2172430"/>
            <a:ext cx="6673933" cy="4430251"/>
          </a:xfrm>
        </p:spPr>
        <p:txBody>
          <a:bodyPr>
            <a:normAutofit/>
          </a:bodyPr>
          <a:lstStyle/>
          <a:p>
            <a:pPr marL="0" indent="0">
              <a:spcAft>
                <a:spcPts val="500"/>
              </a:spcAft>
              <a:buNone/>
            </a:pPr>
            <a:r>
              <a:rPr lang="en-US" sz="2000" b="1" dirty="0"/>
              <a:t>Currently used authentication factors include:</a:t>
            </a:r>
          </a:p>
          <a:p>
            <a:pPr marL="0" indent="0">
              <a:spcAft>
                <a:spcPts val="500"/>
              </a:spcAft>
              <a:buNone/>
            </a:pPr>
            <a:endParaRPr lang="en-US" sz="2000" b="1" dirty="0"/>
          </a:p>
          <a:p>
            <a:pPr marL="457200" indent="-457200">
              <a:spcAft>
                <a:spcPts val="500"/>
              </a:spcAft>
              <a:buFont typeface="Wingdings" pitchFamily="2" charset="2"/>
              <a:buChar char="§"/>
            </a:pPr>
            <a:r>
              <a:rPr lang="en-US" sz="2000" b="1" dirty="0"/>
              <a:t>Knowledge: </a:t>
            </a:r>
            <a:r>
              <a:rPr lang="en-US" sz="2000" dirty="0"/>
              <a:t>What does the user know?</a:t>
            </a:r>
          </a:p>
          <a:p>
            <a:pPr marL="2285745" lvl="1" indent="-457200">
              <a:spcAft>
                <a:spcPts val="500"/>
              </a:spcAft>
            </a:pPr>
            <a:r>
              <a:rPr lang="en-US" sz="2000" i="1" dirty="0"/>
              <a:t>Password, Shared knowledge</a:t>
            </a:r>
          </a:p>
          <a:p>
            <a:pPr marL="457200" indent="-457200">
              <a:spcAft>
                <a:spcPts val="500"/>
              </a:spcAft>
              <a:buFont typeface="Wingdings" pitchFamily="2" charset="2"/>
              <a:buChar char="§"/>
            </a:pPr>
            <a:r>
              <a:rPr lang="en-US" sz="2000" b="1" dirty="0"/>
              <a:t>Possession</a:t>
            </a:r>
            <a:r>
              <a:rPr lang="en-US" sz="2000" dirty="0"/>
              <a:t>: What does the user have?</a:t>
            </a:r>
          </a:p>
          <a:p>
            <a:pPr marL="2285745" lvl="1" indent="-457200">
              <a:spcAft>
                <a:spcPts val="500"/>
              </a:spcAft>
            </a:pPr>
            <a:r>
              <a:rPr lang="en-US" sz="2000" i="1" dirty="0"/>
              <a:t>Token, Certificate</a:t>
            </a:r>
          </a:p>
          <a:p>
            <a:pPr marL="457200" indent="-457200">
              <a:spcAft>
                <a:spcPts val="500"/>
              </a:spcAft>
              <a:buFont typeface="Wingdings" pitchFamily="2" charset="2"/>
              <a:buChar char="§"/>
            </a:pPr>
            <a:r>
              <a:rPr lang="en-US" sz="2000" b="1" dirty="0"/>
              <a:t>Biometrics: </a:t>
            </a:r>
            <a:r>
              <a:rPr lang="en-US" sz="2000" dirty="0"/>
              <a:t>What bodily attributes the user has?</a:t>
            </a:r>
          </a:p>
          <a:p>
            <a:pPr marL="2285745" lvl="1" indent="-457200">
              <a:spcAft>
                <a:spcPts val="500"/>
              </a:spcAft>
            </a:pPr>
            <a:r>
              <a:rPr lang="en-US" sz="2000" i="1" dirty="0"/>
              <a:t>Fingerprint, Voice, Iris, Face</a:t>
            </a:r>
          </a:p>
          <a:p>
            <a:pPr marL="457200" indent="-457200">
              <a:spcAft>
                <a:spcPts val="500"/>
              </a:spcAft>
              <a:buFont typeface="Wingdings" pitchFamily="2" charset="2"/>
              <a:buChar char="§"/>
            </a:pPr>
            <a:r>
              <a:rPr lang="en-US" sz="2000" b="1" dirty="0"/>
              <a:t>Contextual Information: </a:t>
            </a:r>
            <a:r>
              <a:rPr lang="en-US" sz="2000" dirty="0"/>
              <a:t>Any additional proof?</a:t>
            </a:r>
          </a:p>
          <a:p>
            <a:pPr marL="2285745" lvl="1" indent="-457200">
              <a:spcAft>
                <a:spcPts val="500"/>
              </a:spcAft>
            </a:pPr>
            <a:r>
              <a:rPr lang="en-US" sz="2000" i="1" dirty="0"/>
              <a:t>Location, Recommendation</a:t>
            </a:r>
          </a:p>
          <a:p>
            <a:endParaRPr lang="en-US" sz="2000" dirty="0"/>
          </a:p>
        </p:txBody>
      </p:sp>
      <p:pic>
        <p:nvPicPr>
          <p:cNvPr id="13" name="Picture 12" descr="Fingerprints exposed on glass">
            <a:extLst>
              <a:ext uri="{FF2B5EF4-FFF2-40B4-BE49-F238E27FC236}">
                <a16:creationId xmlns:a16="http://schemas.microsoft.com/office/drawing/2014/main" id="{1D5E61BB-640D-DA50-59A6-2EF56DBDF6D5}"/>
              </a:ext>
            </a:extLst>
          </p:cNvPr>
          <p:cNvPicPr>
            <a:picLocks noChangeAspect="1"/>
          </p:cNvPicPr>
          <p:nvPr/>
        </p:nvPicPr>
        <p:blipFill>
          <a:blip r:embed="rId2"/>
          <a:srcRect l="15019" r="19987"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C6604C8E-4136-F381-875B-320165FFDDB5}"/>
              </a:ext>
            </a:extLst>
          </p:cNvPr>
          <p:cNvSpPr>
            <a:spLocks noGrp="1"/>
          </p:cNvSpPr>
          <p:nvPr>
            <p:ph type="sldNum" sz="quarter" idx="12"/>
          </p:nvPr>
        </p:nvSpPr>
        <p:spPr/>
        <p:txBody>
          <a:bodyPr/>
          <a:lstStyle/>
          <a:p>
            <a:fld id="{AFE5E086-C186-A74B-BDEE-5E77191BB5C4}" type="slidenum">
              <a:rPr lang="en-US" smtClean="0"/>
              <a:t>17</a:t>
            </a:fld>
            <a:endParaRPr lang="en-US"/>
          </a:p>
        </p:txBody>
      </p:sp>
    </p:spTree>
    <p:extLst>
      <p:ext uri="{BB962C8B-B14F-4D97-AF65-F5344CB8AC3E}">
        <p14:creationId xmlns:p14="http://schemas.microsoft.com/office/powerpoint/2010/main" val="5696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6" name="Rectangle 12295">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1" name="Title 2"/>
          <p:cNvSpPr>
            <a:spLocks noGrp="1"/>
          </p:cNvSpPr>
          <p:nvPr>
            <p:ph type="title"/>
          </p:nvPr>
        </p:nvSpPr>
        <p:spPr>
          <a:xfrm>
            <a:off x="427513" y="156989"/>
            <a:ext cx="10515600" cy="1306440"/>
          </a:xfrm>
        </p:spPr>
        <p:txBody>
          <a:bodyPr>
            <a:normAutofit/>
          </a:bodyPr>
          <a:lstStyle/>
          <a:p>
            <a:pPr eaLnBrk="1" hangingPunct="1"/>
            <a:r>
              <a:rPr lang="en-US" altLang="en-US" sz="4000" b="1" dirty="0"/>
              <a:t>Issues in Traditional Authentication</a:t>
            </a:r>
          </a:p>
        </p:txBody>
      </p:sp>
      <p:sp>
        <p:nvSpPr>
          <p:cNvPr id="2" name="Content Placeholder 1"/>
          <p:cNvSpPr>
            <a:spLocks noGrp="1"/>
          </p:cNvSpPr>
          <p:nvPr>
            <p:ph idx="1"/>
          </p:nvPr>
        </p:nvSpPr>
        <p:spPr>
          <a:xfrm>
            <a:off x="427513" y="1531917"/>
            <a:ext cx="7683334" cy="4960957"/>
          </a:xfrm>
        </p:spPr>
        <p:txBody>
          <a:bodyPr rtlCol="0">
            <a:normAutofit fontScale="92500" lnSpcReduction="10000"/>
          </a:bodyPr>
          <a:lstStyle/>
          <a:p>
            <a:pPr marL="0" indent="0">
              <a:buNone/>
              <a:defRPr/>
            </a:pPr>
            <a:r>
              <a:rPr lang="en-US" sz="2000" b="1" dirty="0"/>
              <a:t>Service Complexities</a:t>
            </a:r>
          </a:p>
          <a:p>
            <a:pPr marL="274320" indent="-274320">
              <a:defRPr/>
            </a:pPr>
            <a:r>
              <a:rPr lang="en-US" sz="2000" dirty="0"/>
              <a:t>Multi-factor reduces usability</a:t>
            </a:r>
          </a:p>
          <a:p>
            <a:pPr marL="274320" indent="-274320">
              <a:defRPr/>
            </a:pPr>
            <a:r>
              <a:rPr lang="en-US" sz="2000" dirty="0"/>
              <a:t>Service composition requires complex integration</a:t>
            </a:r>
          </a:p>
          <a:p>
            <a:pPr marL="274320" indent="-274320">
              <a:defRPr/>
            </a:pPr>
            <a:r>
              <a:rPr lang="en-US" sz="2000" dirty="0"/>
              <a:t>Cross-platform provision requires separate provisioning, </a:t>
            </a:r>
          </a:p>
          <a:p>
            <a:pPr marL="274320" indent="-274320">
              <a:defRPr/>
            </a:pPr>
            <a:r>
              <a:rPr lang="en-US" sz="2000" dirty="0"/>
              <a:t>Anonymity is not inherent, </a:t>
            </a:r>
          </a:p>
          <a:p>
            <a:pPr marL="274320" indent="-274320">
              <a:defRPr/>
            </a:pPr>
            <a:r>
              <a:rPr lang="en-US" sz="2000" dirty="0"/>
              <a:t>User-centricity not implicitly supported</a:t>
            </a:r>
          </a:p>
          <a:p>
            <a:pPr marL="0" indent="0">
              <a:buNone/>
              <a:defRPr/>
            </a:pPr>
            <a:r>
              <a:rPr lang="en-US" sz="2000" b="1" dirty="0"/>
              <a:t>Usage Vulnerabilities</a:t>
            </a:r>
          </a:p>
          <a:p>
            <a:pPr marL="274320" indent="-274320">
              <a:defRPr/>
            </a:pPr>
            <a:r>
              <a:rPr lang="en-US" sz="2000" dirty="0"/>
              <a:t>No timeline of credential</a:t>
            </a:r>
          </a:p>
          <a:p>
            <a:pPr marL="274320" indent="-274320">
              <a:defRPr/>
            </a:pPr>
            <a:r>
              <a:rPr lang="en-US" sz="2000" dirty="0"/>
              <a:t>Identity theft</a:t>
            </a:r>
          </a:p>
          <a:p>
            <a:pPr marL="274320" indent="-274320">
              <a:defRPr/>
            </a:pPr>
            <a:r>
              <a:rPr lang="en-US" sz="2000" dirty="0"/>
              <a:t>Fixed shared secret model</a:t>
            </a:r>
          </a:p>
          <a:p>
            <a:pPr marL="274320" indent="-274320">
              <a:defRPr/>
            </a:pPr>
            <a:r>
              <a:rPr lang="en-US" sz="2000" dirty="0"/>
              <a:t>Binary access/deny output</a:t>
            </a:r>
          </a:p>
          <a:p>
            <a:pPr marL="274320" indent="-274320">
              <a:defRPr/>
            </a:pPr>
            <a:r>
              <a:rPr lang="en-US" sz="2000" dirty="0"/>
              <a:t>Re-authentication reduces usability</a:t>
            </a:r>
          </a:p>
          <a:p>
            <a:pPr marL="274320" indent="-274320">
              <a:defRPr/>
            </a:pPr>
            <a:r>
              <a:rPr lang="en-US" sz="2000" dirty="0"/>
              <a:t>Rigidity and inflexibility of policies</a:t>
            </a:r>
          </a:p>
        </p:txBody>
      </p:sp>
      <p:pic>
        <p:nvPicPr>
          <p:cNvPr id="6146" name="Picture 2" descr="http://blogs.msdn.com/blogfiles/willy-peter_schaub/WindowsLiveWriter/TFSIntegrationPlatformWhatConflictTypesd_12148/CLIPART_OF_15527_SMJPG_2.jpg"/>
          <p:cNvPicPr>
            <a:picLocks noChangeAspect="1" noChangeArrowheads="1"/>
          </p:cNvPicPr>
          <p:nvPr/>
        </p:nvPicPr>
        <p:blipFill>
          <a:blip r:embed="rId2">
            <a:extLst>
              <a:ext uri="{28A0092B-C50C-407E-A947-70E740481C1C}">
                <a14:useLocalDpi xmlns:a14="http://schemas.microsoft.com/office/drawing/2010/main" val="0"/>
              </a:ext>
            </a:extLst>
          </a:blip>
          <a:srcRect l="5441" r="4329" b="5"/>
          <a:stretch/>
        </p:blipFill>
        <p:spPr bwMode="auto">
          <a:xfrm>
            <a:off x="7989296" y="1843285"/>
            <a:ext cx="3364502" cy="372861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defRPr/>
            </a:pPr>
            <a:fld id="{C2EBBEB5-D88C-441C-9A36-2B6C0B3CC3C1}" type="slidenum">
              <a:rPr lang="en-US" altLang="en-US" smtClean="0"/>
              <a:pPr>
                <a:spcAft>
                  <a:spcPts val="600"/>
                </a:spcAft>
                <a:defRPr/>
              </a:pPr>
              <a:t>18</a:t>
            </a:fld>
            <a:endParaRPr lang="en-US" altLang="en-US"/>
          </a:p>
        </p:txBody>
      </p:sp>
    </p:spTree>
    <p:extLst>
      <p:ext uri="{BB962C8B-B14F-4D97-AF65-F5344CB8AC3E}">
        <p14:creationId xmlns:p14="http://schemas.microsoft.com/office/powerpoint/2010/main" val="176698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Issues</a:t>
            </a:r>
          </a:p>
        </p:txBody>
      </p:sp>
      <p:graphicFrame>
        <p:nvGraphicFramePr>
          <p:cNvPr id="5" name="Content Placeholder 2">
            <a:extLst>
              <a:ext uri="{FF2B5EF4-FFF2-40B4-BE49-F238E27FC236}">
                <a16:creationId xmlns:a16="http://schemas.microsoft.com/office/drawing/2014/main" id="{D6FF33D2-552E-B425-C128-E2EBF834FB1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5670C93-06D1-3BC1-5BE9-564874DACA4B}"/>
              </a:ext>
            </a:extLst>
          </p:cNvPr>
          <p:cNvSpPr>
            <a:spLocks noGrp="1"/>
          </p:cNvSpPr>
          <p:nvPr>
            <p:ph type="sldNum" sz="quarter" idx="12"/>
          </p:nvPr>
        </p:nvSpPr>
        <p:spPr/>
        <p:txBody>
          <a:bodyPr/>
          <a:lstStyle/>
          <a:p>
            <a:fld id="{AFE5E086-C186-A74B-BDEE-5E77191BB5C4}" type="slidenum">
              <a:rPr lang="en-US" smtClean="0"/>
              <a:t>19</a:t>
            </a:fld>
            <a:endParaRPr lang="en-US"/>
          </a:p>
        </p:txBody>
      </p:sp>
    </p:spTree>
    <p:extLst>
      <p:ext uri="{BB962C8B-B14F-4D97-AF65-F5344CB8AC3E}">
        <p14:creationId xmlns:p14="http://schemas.microsoft.com/office/powerpoint/2010/main" val="77741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95EFA-0F04-1190-B065-748804A23B2D}"/>
              </a:ext>
            </a:extLst>
          </p:cNvPr>
          <p:cNvSpPr>
            <a:spLocks noGrp="1"/>
          </p:cNvSpPr>
          <p:nvPr>
            <p:ph type="title"/>
          </p:nvPr>
        </p:nvSpPr>
        <p:spPr>
          <a:xfrm>
            <a:off x="572493" y="238539"/>
            <a:ext cx="11018520" cy="1434415"/>
          </a:xfrm>
        </p:spPr>
        <p:txBody>
          <a:bodyPr anchor="b">
            <a:normAutofit/>
          </a:bodyPr>
          <a:lstStyle/>
          <a:p>
            <a:r>
              <a:rPr lang="en-US" sz="5400" b="1"/>
              <a:t>Presenter Information</a:t>
            </a:r>
          </a:p>
        </p:txBody>
      </p:sp>
      <p:sp>
        <p:nvSpPr>
          <p:cNvPr id="10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01E9E9-223A-FADC-ECEE-19BFA19C1958}"/>
              </a:ext>
            </a:extLst>
          </p:cNvPr>
          <p:cNvSpPr>
            <a:spLocks noGrp="1"/>
          </p:cNvSpPr>
          <p:nvPr>
            <p:ph idx="1"/>
          </p:nvPr>
        </p:nvSpPr>
        <p:spPr>
          <a:xfrm>
            <a:off x="572493" y="2071316"/>
            <a:ext cx="6713552" cy="4119172"/>
          </a:xfrm>
        </p:spPr>
        <p:txBody>
          <a:bodyPr anchor="t">
            <a:normAutofit/>
          </a:bodyPr>
          <a:lstStyle/>
          <a:p>
            <a:pPr marL="0" indent="0">
              <a:buNone/>
            </a:pPr>
            <a:r>
              <a:rPr lang="en-US" sz="2200"/>
              <a:t>Dr. Ragib Hasan</a:t>
            </a:r>
          </a:p>
          <a:p>
            <a:pPr marL="0" indent="0">
              <a:buNone/>
            </a:pPr>
            <a:r>
              <a:rPr lang="en-US" sz="2200"/>
              <a:t>Professor, Computer Science</a:t>
            </a:r>
          </a:p>
          <a:p>
            <a:pPr marL="0" indent="0">
              <a:buNone/>
            </a:pPr>
            <a:r>
              <a:rPr lang="en-US" sz="2200"/>
              <a:t>University of Alabama at Birmingham</a:t>
            </a:r>
          </a:p>
          <a:p>
            <a:pPr marL="0" indent="0">
              <a:buNone/>
            </a:pPr>
            <a:r>
              <a:rPr lang="en-US" sz="2200"/>
              <a:t>Birmingham, AL, USA</a:t>
            </a:r>
          </a:p>
          <a:p>
            <a:endParaRPr lang="en-US" sz="2200"/>
          </a:p>
          <a:p>
            <a:pPr marL="0" indent="0">
              <a:buNone/>
            </a:pPr>
            <a:r>
              <a:rPr lang="en-US" sz="2200"/>
              <a:t>Director, UAB Center for Cyber Security</a:t>
            </a:r>
          </a:p>
          <a:p>
            <a:pPr marL="0" indent="0">
              <a:buNone/>
            </a:pPr>
            <a:r>
              <a:rPr lang="en-US" sz="2200"/>
              <a:t>Director, UAB SECRETLab</a:t>
            </a:r>
          </a:p>
          <a:p>
            <a:pPr marL="0" indent="0">
              <a:buNone/>
            </a:pPr>
            <a:endParaRPr lang="en-US" sz="2200"/>
          </a:p>
          <a:p>
            <a:pPr marL="0" indent="0">
              <a:buNone/>
            </a:pPr>
            <a:r>
              <a:rPr lang="en-US" sz="2200"/>
              <a:t>Contact: ragib@uab.edu</a:t>
            </a:r>
          </a:p>
        </p:txBody>
      </p:sp>
      <p:pic>
        <p:nvPicPr>
          <p:cNvPr id="1026" name="Picture 2" descr="Ragib Hasan - University of Alabama at Birmingham | LinkedIn">
            <a:extLst>
              <a:ext uri="{FF2B5EF4-FFF2-40B4-BE49-F238E27FC236}">
                <a16:creationId xmlns:a16="http://schemas.microsoft.com/office/drawing/2014/main" id="{64F6CB15-D1C1-4F95-8C4F-C9BB9201F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97" r="40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79B1A5-BE80-E4E4-47AA-E42E6ADB76D6}"/>
              </a:ext>
            </a:extLst>
          </p:cNvPr>
          <p:cNvSpPr>
            <a:spLocks noGrp="1"/>
          </p:cNvSpPr>
          <p:nvPr>
            <p:ph type="sldNum" sz="quarter" idx="12"/>
          </p:nvPr>
        </p:nvSpPr>
        <p:spPr/>
        <p:txBody>
          <a:bodyPr/>
          <a:lstStyle/>
          <a:p>
            <a:fld id="{AFE5E086-C186-A74B-BDEE-5E77191BB5C4}" type="slidenum">
              <a:rPr lang="en-US" smtClean="0"/>
              <a:t>2</a:t>
            </a:fld>
            <a:endParaRPr lang="en-US"/>
          </a:p>
        </p:txBody>
      </p:sp>
    </p:spTree>
    <p:extLst>
      <p:ext uri="{BB962C8B-B14F-4D97-AF65-F5344CB8AC3E}">
        <p14:creationId xmlns:p14="http://schemas.microsoft.com/office/powerpoint/2010/main" val="324760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p:txBody>
          <a:bodyPr>
            <a:normAutofit/>
          </a:bodyPr>
          <a:lstStyle/>
          <a:p>
            <a:pPr eaLnBrk="1" hangingPunct="1"/>
            <a:r>
              <a:rPr lang="en-US" altLang="en-US" sz="3600" dirty="0"/>
              <a:t>Goals for the </a:t>
            </a:r>
            <a:r>
              <a:rPr lang="en-US" altLang="en-US" sz="3600" b="1" dirty="0">
                <a:solidFill>
                  <a:srgbClr val="FF0000"/>
                </a:solidFill>
              </a:rPr>
              <a:t>ideal authentication scheme</a:t>
            </a:r>
          </a:p>
        </p:txBody>
      </p:sp>
      <p:sp>
        <p:nvSpPr>
          <p:cNvPr id="2" name="Content Placeholder 1"/>
          <p:cNvSpPr>
            <a:spLocks noGrp="1"/>
          </p:cNvSpPr>
          <p:nvPr>
            <p:ph idx="1"/>
          </p:nvPr>
        </p:nvSpPr>
        <p:spPr>
          <a:xfrm>
            <a:off x="2286000" y="2209801"/>
            <a:ext cx="7510462" cy="3451225"/>
          </a:xfrm>
        </p:spPr>
        <p:txBody>
          <a:bodyPr rtlCol="0">
            <a:normAutofit/>
          </a:bodyPr>
          <a:lstStyle/>
          <a:p>
            <a:pPr marL="0" indent="0">
              <a:buNone/>
              <a:defRPr/>
            </a:pPr>
            <a:r>
              <a:rPr lang="en-US" i="1" dirty="0">
                <a:solidFill>
                  <a:srgbClr val="000000"/>
                </a:solidFill>
              </a:rPr>
              <a:t>An authentication model which ...</a:t>
            </a:r>
          </a:p>
          <a:p>
            <a:pPr marL="566928" lvl="1" indent="-274320">
              <a:defRPr/>
            </a:pPr>
            <a:r>
              <a:rPr lang="en-US" dirty="0">
                <a:solidFill>
                  <a:schemeClr val="tx1"/>
                </a:solidFill>
              </a:rPr>
              <a:t>i</a:t>
            </a:r>
            <a:r>
              <a:rPr lang="en-US" dirty="0">
                <a:solidFill>
                  <a:schemeClr val="tx1"/>
                </a:solidFill>
                <a:ea typeface="+mn-ea"/>
              </a:rPr>
              <a:t>s secure</a:t>
            </a:r>
          </a:p>
          <a:p>
            <a:pPr marL="566928" lvl="1" indent="-274320">
              <a:defRPr/>
            </a:pPr>
            <a:r>
              <a:rPr lang="en-US" dirty="0">
                <a:solidFill>
                  <a:schemeClr val="tx1"/>
                </a:solidFill>
              </a:rPr>
              <a:t>is easy to use / User-centric</a:t>
            </a:r>
          </a:p>
          <a:p>
            <a:pPr marL="566928" lvl="1" indent="-274320">
              <a:defRPr/>
            </a:pPr>
            <a:r>
              <a:rPr lang="en-US" dirty="0">
                <a:solidFill>
                  <a:schemeClr val="tx1"/>
                </a:solidFill>
              </a:rPr>
              <a:t>has n</a:t>
            </a:r>
            <a:r>
              <a:rPr lang="en-US" dirty="0">
                <a:solidFill>
                  <a:schemeClr val="tx1"/>
                </a:solidFill>
                <a:ea typeface="+mn-ea"/>
              </a:rPr>
              <a:t>o additional hardwar</a:t>
            </a:r>
            <a:r>
              <a:rPr lang="en-US" dirty="0">
                <a:solidFill>
                  <a:schemeClr val="tx1"/>
                </a:solidFill>
              </a:rPr>
              <a:t>e requirements</a:t>
            </a:r>
          </a:p>
          <a:p>
            <a:pPr marL="566928" lvl="1" indent="-274320">
              <a:defRPr/>
            </a:pPr>
            <a:r>
              <a:rPr lang="en-US" dirty="0">
                <a:solidFill>
                  <a:schemeClr val="tx1"/>
                </a:solidFill>
              </a:rPr>
              <a:t>is backward compatible</a:t>
            </a:r>
          </a:p>
          <a:p>
            <a:pPr marL="566928" lvl="1" indent="-274320">
              <a:defRPr/>
            </a:pPr>
            <a:r>
              <a:rPr lang="en-US" dirty="0">
                <a:solidFill>
                  <a:schemeClr val="tx1"/>
                </a:solidFill>
              </a:rPr>
              <a:t>removes service complexities</a:t>
            </a:r>
          </a:p>
          <a:p>
            <a:pPr marL="566928" lvl="1" indent="-274320">
              <a:defRPr/>
            </a:pPr>
            <a:r>
              <a:rPr lang="en-US" dirty="0">
                <a:solidFill>
                  <a:schemeClr val="tx1"/>
                </a:solidFill>
              </a:rPr>
              <a:t>reduces usage vulnerabilities</a:t>
            </a: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20</a:t>
            </a:fld>
            <a:endParaRPr lang="en-US" altLang="en-US"/>
          </a:p>
        </p:txBody>
      </p:sp>
      <p:grpSp>
        <p:nvGrpSpPr>
          <p:cNvPr id="12" name="Group 3"/>
          <p:cNvGrpSpPr>
            <a:grpSpLocks/>
          </p:cNvGrpSpPr>
          <p:nvPr/>
        </p:nvGrpSpPr>
        <p:grpSpPr bwMode="auto">
          <a:xfrm>
            <a:off x="1556761" y="6311710"/>
            <a:ext cx="9040843" cy="546291"/>
            <a:chOff x="32758" y="5985777"/>
            <a:chExt cx="9040994" cy="545674"/>
          </a:xfrm>
        </p:grpSpPr>
        <p:pic>
          <p:nvPicPr>
            <p:cNvPr id="13" name="Picture 4" descr="C:\Users\rasib\Desktop\CompAndInfoScien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 y="6053548"/>
              <a:ext cx="2632952" cy="39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187" y="5998649"/>
              <a:ext cx="464565" cy="46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6"/>
            <p:cNvSpPr txBox="1">
              <a:spLocks noChangeArrowheads="1"/>
            </p:cNvSpPr>
            <p:nvPr/>
          </p:nvSpPr>
          <p:spPr bwMode="auto">
            <a:xfrm>
              <a:off x="4800678" y="5985777"/>
              <a:ext cx="3806889" cy="545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spcBef>
                  <a:spcPct val="20000"/>
                </a:spcBef>
                <a:buClr>
                  <a:schemeClr val="accent1"/>
                </a:buClr>
                <a:buSzPct val="100000"/>
                <a:buFont typeface="Symbol" pitchFamily="18" charset="2"/>
                <a:buChar char=""/>
                <a:defRPr sz="2400">
                  <a:solidFill>
                    <a:schemeClr val="tx2"/>
                  </a:solidFill>
                  <a:latin typeface="Franklin Gothic Book" pitchFamily="34" charset="0"/>
                  <a:ea typeface="MS PGothic" pitchFamily="34" charset="-128"/>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Franklin Gothic Book" pitchFamily="34" charset="0"/>
                  <a:ea typeface="MS PGothic" pitchFamily="34" charset="-128"/>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Franklin Gothic Book" pitchFamily="34" charset="0"/>
                  <a:ea typeface="MS PGothic" pitchFamily="34" charset="-128"/>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Franklin Gothic Book" pitchFamily="34" charset="0"/>
                  <a:ea typeface="MS PGothic" pitchFamily="34" charset="-128"/>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9pPr>
            </a:lstStyle>
            <a:p>
              <a:pPr algn="r" eaLnBrk="1" hangingPunct="1">
                <a:spcBef>
                  <a:spcPct val="0"/>
                </a:spcBef>
                <a:buClrTx/>
                <a:buSzTx/>
                <a:buFontTx/>
                <a:buNone/>
              </a:pPr>
              <a:r>
                <a:rPr lang="en-US" altLang="en-US" sz="1050" b="1" dirty="0" err="1">
                  <a:solidFill>
                    <a:srgbClr val="262626"/>
                  </a:solidFill>
                  <a:latin typeface="Calibri" pitchFamily="34" charset="0"/>
                </a:rPr>
                <a:t>SEC</a:t>
              </a:r>
              <a:r>
                <a:rPr lang="en-US" altLang="en-US" sz="1050" dirty="0" err="1">
                  <a:solidFill>
                    <a:srgbClr val="262626"/>
                  </a:solidFill>
                  <a:latin typeface="Calibri" pitchFamily="34" charset="0"/>
                </a:rPr>
                <a:t>u</a:t>
              </a:r>
              <a:r>
                <a:rPr lang="en-US" altLang="en-US" sz="1050" b="1" dirty="0" err="1">
                  <a:solidFill>
                    <a:srgbClr val="262626"/>
                  </a:solidFill>
                  <a:latin typeface="Calibri" pitchFamily="34" charset="0"/>
                </a:rPr>
                <a:t>RE</a:t>
              </a:r>
              <a:r>
                <a:rPr lang="en-US" altLang="en-US" sz="1050" dirty="0">
                  <a:solidFill>
                    <a:srgbClr val="262626"/>
                  </a:solidFill>
                  <a:latin typeface="Calibri" pitchFamily="34" charset="0"/>
                </a:rPr>
                <a:t> and </a:t>
              </a:r>
              <a:r>
                <a:rPr lang="en-US" altLang="en-US" sz="1050" b="1" dirty="0">
                  <a:solidFill>
                    <a:srgbClr val="262626"/>
                  </a:solidFill>
                  <a:latin typeface="Calibri" pitchFamily="34" charset="0"/>
                </a:rPr>
                <a:t>T</a:t>
              </a:r>
              <a:r>
                <a:rPr lang="en-US" altLang="en-US" sz="1050" dirty="0">
                  <a:solidFill>
                    <a:srgbClr val="262626"/>
                  </a:solidFill>
                  <a:latin typeface="Calibri" pitchFamily="34" charset="0"/>
                </a:rPr>
                <a:t>rustworthy computing </a:t>
              </a:r>
              <a:r>
                <a:rPr lang="en-US" altLang="en-US" sz="1050" b="1" dirty="0">
                  <a:solidFill>
                    <a:srgbClr val="262626"/>
                  </a:solidFill>
                  <a:latin typeface="Calibri" pitchFamily="34" charset="0"/>
                </a:rPr>
                <a:t>Lab</a:t>
              </a:r>
            </a:p>
            <a:p>
              <a:pPr algn="r" eaLnBrk="1" hangingPunct="1">
                <a:spcBef>
                  <a:spcPct val="0"/>
                </a:spcBef>
                <a:buClrTx/>
                <a:buSzTx/>
                <a:buFontTx/>
                <a:buNone/>
              </a:pPr>
              <a:r>
                <a:rPr lang="en-US" altLang="en-US" sz="1000" dirty="0">
                  <a:solidFill>
                    <a:srgbClr val="262626"/>
                  </a:solidFill>
                  <a:latin typeface="Calibri" pitchFamily="34" charset="0"/>
                </a:rPr>
                <a:t>Department of CIS, UAB</a:t>
              </a:r>
            </a:p>
            <a:p>
              <a:pPr algn="r" eaLnBrk="1" hangingPunct="1">
                <a:spcBef>
                  <a:spcPct val="0"/>
                </a:spcBef>
                <a:buClrTx/>
                <a:buSzTx/>
                <a:buFontTx/>
                <a:buNone/>
              </a:pPr>
              <a:r>
                <a:rPr lang="en-US" altLang="en-US" sz="900" dirty="0">
                  <a:solidFill>
                    <a:srgbClr val="262626"/>
                  </a:solidFill>
                  <a:latin typeface="Calibri" pitchFamily="34" charset="0"/>
                </a:rPr>
                <a:t>http://secret.cis.uab.edu</a:t>
              </a:r>
            </a:p>
          </p:txBody>
        </p:sp>
      </p:grpSp>
      <p:pic>
        <p:nvPicPr>
          <p:cNvPr id="4098" name="Picture 2" descr="http://www.startwiththehouse.com/wordpress/wp-content/uploads/2013/01/Goal-Settin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1307" y="3810000"/>
            <a:ext cx="3404293" cy="27748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6773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21</a:t>
            </a:fld>
            <a:endParaRPr lang="en-US" altLang="en-US"/>
          </a:p>
        </p:txBody>
      </p:sp>
      <p:pic>
        <p:nvPicPr>
          <p:cNvPr id="7" name="Picture 2" descr="http://www.wordspin.dk/files/2011/08/people-figures-speech-bub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52" y="3810000"/>
            <a:ext cx="4800600" cy="21002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746642" y="1981200"/>
            <a:ext cx="3652734" cy="1631216"/>
          </a:xfrm>
          <a:prstGeom prst="rect">
            <a:avLst/>
          </a:prstGeom>
          <a:noFill/>
        </p:spPr>
        <p:txBody>
          <a:bodyPr wrap="square" rtlCol="0">
            <a:spAutoFit/>
          </a:bodyPr>
          <a:lstStyle/>
          <a:p>
            <a:r>
              <a:rPr lang="en-US" sz="2000" b="1" dirty="0"/>
              <a:t>Notion 1</a:t>
            </a:r>
            <a:r>
              <a:rPr lang="en-US" sz="2000" dirty="0"/>
              <a:t>: Previous interactions, events, and actions with each other decide if a person recognizes or trusts another person at a given point of time</a:t>
            </a:r>
          </a:p>
        </p:txBody>
      </p:sp>
      <p:sp>
        <p:nvSpPr>
          <p:cNvPr id="3" name="TextBox 2"/>
          <p:cNvSpPr txBox="1"/>
          <p:nvPr/>
        </p:nvSpPr>
        <p:spPr>
          <a:xfrm>
            <a:off x="1175658" y="765783"/>
            <a:ext cx="10379034" cy="646331"/>
          </a:xfrm>
          <a:prstGeom prst="rect">
            <a:avLst/>
          </a:prstGeom>
          <a:noFill/>
        </p:spPr>
        <p:txBody>
          <a:bodyPr wrap="square" rtlCol="0">
            <a:spAutoFit/>
          </a:bodyPr>
          <a:lstStyle/>
          <a:p>
            <a:r>
              <a:rPr lang="en-US" sz="3600" b="1" dirty="0"/>
              <a:t>Hint: Mimic Our </a:t>
            </a:r>
            <a:r>
              <a:rPr lang="en-US" sz="3600" b="1" dirty="0">
                <a:solidFill>
                  <a:srgbClr val="FF0000"/>
                </a:solidFill>
              </a:rPr>
              <a:t>Social Authentication </a:t>
            </a:r>
            <a:r>
              <a:rPr lang="en-US" sz="3600" b="1" dirty="0"/>
              <a:t>Notions</a:t>
            </a:r>
          </a:p>
        </p:txBody>
      </p:sp>
      <p:pic>
        <p:nvPicPr>
          <p:cNvPr id="10" name="Picture 2" descr="http://www.lovelykenya.com/humour/files/2014/10/Funny-marriage-jokes-in-Kenya1.jpe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806" t="6775" r="13696" b="9245"/>
          <a:stretch/>
        </p:blipFill>
        <p:spPr bwMode="auto">
          <a:xfrm>
            <a:off x="6858000" y="1575706"/>
            <a:ext cx="2438400" cy="198600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705600" y="4044524"/>
            <a:ext cx="3276600" cy="1631216"/>
          </a:xfrm>
          <a:prstGeom prst="rect">
            <a:avLst/>
          </a:prstGeom>
          <a:noFill/>
        </p:spPr>
        <p:txBody>
          <a:bodyPr wrap="square" rtlCol="0">
            <a:spAutoFit/>
          </a:bodyPr>
          <a:lstStyle/>
          <a:p>
            <a:r>
              <a:rPr lang="en-US" sz="2000" b="1" dirty="0"/>
              <a:t>Notion 2:</a:t>
            </a:r>
            <a:r>
              <a:rPr lang="en-US" sz="2000" dirty="0"/>
              <a:t> Humans rely on the quality of authentication in real-life based on the nature and length of previous interactions.</a:t>
            </a:r>
          </a:p>
        </p:txBody>
      </p:sp>
    </p:spTree>
    <p:extLst>
      <p:ext uri="{BB962C8B-B14F-4D97-AF65-F5344CB8AC3E}">
        <p14:creationId xmlns:p14="http://schemas.microsoft.com/office/powerpoint/2010/main" val="314924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Analogy from Social Authentication in real life</a:t>
            </a:r>
          </a:p>
        </p:txBody>
      </p:sp>
      <p:pic>
        <p:nvPicPr>
          <p:cNvPr id="14" name="Picture 13"/>
          <p:cNvPicPr>
            <a:picLocks noChangeAspect="1"/>
          </p:cNvPicPr>
          <p:nvPr/>
        </p:nvPicPr>
        <p:blipFill>
          <a:blip r:embed="rId2"/>
          <a:stretch>
            <a:fillRect/>
          </a:stretch>
        </p:blipFill>
        <p:spPr>
          <a:xfrm>
            <a:off x="3544868" y="1716288"/>
            <a:ext cx="5047036" cy="4846823"/>
          </a:xfrm>
          <a:prstGeom prst="rect">
            <a:avLst/>
          </a:prstGeom>
        </p:spPr>
      </p:pic>
      <p:sp>
        <p:nvSpPr>
          <p:cNvPr id="3" name="Slide Number Placeholder 2">
            <a:extLst>
              <a:ext uri="{FF2B5EF4-FFF2-40B4-BE49-F238E27FC236}">
                <a16:creationId xmlns:a16="http://schemas.microsoft.com/office/drawing/2014/main" id="{6CFEBCB4-EAEB-7970-0FB9-8B89DA0C2876}"/>
              </a:ext>
            </a:extLst>
          </p:cNvPr>
          <p:cNvSpPr>
            <a:spLocks noGrp="1"/>
          </p:cNvSpPr>
          <p:nvPr>
            <p:ph type="sldNum" sz="quarter" idx="12"/>
          </p:nvPr>
        </p:nvSpPr>
        <p:spPr/>
        <p:txBody>
          <a:bodyPr/>
          <a:lstStyle/>
          <a:p>
            <a:fld id="{AFE5E086-C186-A74B-BDEE-5E77191BB5C4}" type="slidenum">
              <a:rPr lang="en-US" smtClean="0"/>
              <a:t>22</a:t>
            </a:fld>
            <a:endParaRPr lang="en-US"/>
          </a:p>
        </p:txBody>
      </p:sp>
    </p:spTree>
    <p:extLst>
      <p:ext uri="{BB962C8B-B14F-4D97-AF65-F5344CB8AC3E}">
        <p14:creationId xmlns:p14="http://schemas.microsoft.com/office/powerpoint/2010/main" val="367621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latin typeface="Helvetica" pitchFamily="34" charset="0"/>
              </a:rPr>
              <a:t>Our Approach: Unification of Authentication Factors using </a:t>
            </a:r>
            <a:r>
              <a:rPr lang="en-US" sz="2800" b="1" dirty="0">
                <a:latin typeface="Helvetica" pitchFamily="34" charset="0"/>
              </a:rPr>
              <a:t>Interaction Provenance</a:t>
            </a:r>
            <a:br>
              <a:rPr lang="en-US" sz="2800" b="1" dirty="0">
                <a:latin typeface="Helvetica" pitchFamily="34" charset="0"/>
              </a:rPr>
            </a:br>
            <a:endParaRPr lang="en-US" sz="2800" dirty="0"/>
          </a:p>
        </p:txBody>
      </p:sp>
      <p:sp>
        <p:nvSpPr>
          <p:cNvPr id="3" name="Content Placeholder 2"/>
          <p:cNvSpPr>
            <a:spLocks noGrp="1"/>
          </p:cNvSpPr>
          <p:nvPr>
            <p:ph idx="1"/>
          </p:nvPr>
        </p:nvSpPr>
        <p:spPr>
          <a:xfrm>
            <a:off x="1981200" y="4004009"/>
            <a:ext cx="8229600" cy="2122154"/>
          </a:xfrm>
        </p:spPr>
        <p:txBody>
          <a:bodyPr/>
          <a:lstStyle/>
          <a:p>
            <a:pPr marL="0" indent="0">
              <a:buNone/>
            </a:pPr>
            <a:r>
              <a:rPr lang="en-US" b="1" dirty="0"/>
              <a:t>Insight: </a:t>
            </a:r>
            <a:r>
              <a:rPr lang="en-US" dirty="0"/>
              <a:t>Authentication and Authorization/Access Control decisions are *always* based on past events (did the user register, does the system know the user (from a past event)?</a:t>
            </a:r>
          </a:p>
        </p:txBody>
      </p:sp>
      <p:grpSp>
        <p:nvGrpSpPr>
          <p:cNvPr id="32" name="Group 31"/>
          <p:cNvGrpSpPr/>
          <p:nvPr/>
        </p:nvGrpSpPr>
        <p:grpSpPr>
          <a:xfrm>
            <a:off x="1927991" y="1417636"/>
            <a:ext cx="8286036" cy="2109765"/>
            <a:chOff x="19735800" y="11658600"/>
            <a:chExt cx="8534400" cy="3257109"/>
          </a:xfrm>
        </p:grpSpPr>
        <p:sp>
          <p:nvSpPr>
            <p:cNvPr id="33" name="Rectangle 32"/>
            <p:cNvSpPr/>
            <p:nvPr/>
          </p:nvSpPr>
          <p:spPr>
            <a:xfrm>
              <a:off x="19735800" y="11658600"/>
              <a:ext cx="8534400" cy="3093378"/>
            </a:xfrm>
            <a:prstGeom prst="rect">
              <a:avLst/>
            </a:prstGeom>
            <a:solidFill>
              <a:schemeClr val="bg1"/>
            </a:solidFill>
            <a:ln w="57150">
              <a:solidFill>
                <a:schemeClr val="accent6">
                  <a:lumMod val="75000"/>
                </a:schemeClr>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34" name="Group 33"/>
            <p:cNvGrpSpPr/>
            <p:nvPr/>
          </p:nvGrpSpPr>
          <p:grpSpPr>
            <a:xfrm>
              <a:off x="20116800" y="11731103"/>
              <a:ext cx="7765450" cy="3184606"/>
              <a:chOff x="152400" y="-113659"/>
              <a:chExt cx="8709660" cy="3589631"/>
            </a:xfrm>
          </p:grpSpPr>
          <p:cxnSp>
            <p:nvCxnSpPr>
              <p:cNvPr id="35" name="Straight Connector 34"/>
              <p:cNvCxnSpPr/>
              <p:nvPr/>
            </p:nvCxnSpPr>
            <p:spPr>
              <a:xfrm flipV="1">
                <a:off x="152400" y="1483996"/>
                <a:ext cx="8686800" cy="1905"/>
              </a:xfrm>
              <a:prstGeom prst="line">
                <a:avLst/>
              </a:prstGeom>
              <a:ln w="127000">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8510635" y="1295401"/>
                <a:ext cx="325732"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TextBox 36"/>
              <p:cNvSpPr txBox="1"/>
              <p:nvPr/>
            </p:nvSpPr>
            <p:spPr>
              <a:xfrm>
                <a:off x="7201059" y="714998"/>
                <a:ext cx="1581292" cy="910493"/>
              </a:xfrm>
              <a:prstGeom prst="rect">
                <a:avLst/>
              </a:prstGeom>
              <a:noFill/>
            </p:spPr>
            <p:txBody>
              <a:bodyPr wrap="none" rtlCol="0">
                <a:spAutoFit/>
              </a:bodyPr>
              <a:lstStyle/>
              <a:p>
                <a:r>
                  <a:rPr lang="en-US" sz="2800" dirty="0"/>
                  <a:t>Present</a:t>
                </a:r>
                <a:endParaRPr lang="en-US" sz="3200" dirty="0"/>
              </a:p>
            </p:txBody>
          </p:sp>
          <p:sp>
            <p:nvSpPr>
              <p:cNvPr id="38" name="TextBox 37"/>
              <p:cNvSpPr txBox="1"/>
              <p:nvPr/>
            </p:nvSpPr>
            <p:spPr>
              <a:xfrm>
                <a:off x="2092186" y="1490120"/>
                <a:ext cx="1013307" cy="910493"/>
              </a:xfrm>
              <a:prstGeom prst="rect">
                <a:avLst/>
              </a:prstGeom>
              <a:noFill/>
            </p:spPr>
            <p:txBody>
              <a:bodyPr wrap="none" rtlCol="0">
                <a:spAutoFit/>
              </a:bodyPr>
              <a:lstStyle/>
              <a:p>
                <a:r>
                  <a:rPr lang="en-US" sz="2800" i="1" dirty="0"/>
                  <a:t>time</a:t>
                </a:r>
              </a:p>
            </p:txBody>
          </p:sp>
          <p:cxnSp>
            <p:nvCxnSpPr>
              <p:cNvPr id="39" name="Straight Arrow Connector 38"/>
              <p:cNvCxnSpPr/>
              <p:nvPr/>
            </p:nvCxnSpPr>
            <p:spPr>
              <a:xfrm flipV="1">
                <a:off x="2878952" y="1818057"/>
                <a:ext cx="473848" cy="10744"/>
              </a:xfrm>
              <a:prstGeom prst="straightConnector1">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72930" y="-113659"/>
                <a:ext cx="5109322" cy="696260"/>
              </a:xfrm>
              <a:prstGeom prst="rect">
                <a:avLst/>
              </a:prstGeom>
              <a:noFill/>
            </p:spPr>
            <p:txBody>
              <a:bodyPr wrap="square" rtlCol="0">
                <a:spAutoFit/>
              </a:bodyPr>
              <a:lstStyle/>
              <a:p>
                <a:r>
                  <a:rPr lang="en-US" sz="2000" dirty="0"/>
                  <a:t>Conventional Authentication </a:t>
                </a:r>
              </a:p>
            </p:txBody>
          </p:sp>
          <p:cxnSp>
            <p:nvCxnSpPr>
              <p:cNvPr id="41" name="Elbow Connector 40"/>
              <p:cNvCxnSpPr/>
              <p:nvPr/>
            </p:nvCxnSpPr>
            <p:spPr>
              <a:xfrm>
                <a:off x="8254409" y="185410"/>
                <a:ext cx="396663" cy="1033791"/>
              </a:xfrm>
              <a:prstGeom prst="bentConnector2">
                <a:avLst/>
              </a:prstGeom>
              <a:ln w="571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635506" y="1295401"/>
                <a:ext cx="325732"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a:off x="721948" y="1295401"/>
                <a:ext cx="325732"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p:cNvSpPr/>
              <p:nvPr/>
            </p:nvSpPr>
            <p:spPr>
              <a:xfrm>
                <a:off x="6191152" y="1295401"/>
                <a:ext cx="325732"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p:cNvSpPr/>
              <p:nvPr/>
            </p:nvSpPr>
            <p:spPr>
              <a:xfrm>
                <a:off x="4616292" y="1295401"/>
                <a:ext cx="325732"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a:off x="3734553" y="1295401"/>
                <a:ext cx="325732"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47" name="Group 46"/>
              <p:cNvGrpSpPr/>
              <p:nvPr/>
            </p:nvGrpSpPr>
            <p:grpSpPr>
              <a:xfrm>
                <a:off x="889000" y="954406"/>
                <a:ext cx="5473700" cy="342900"/>
                <a:chOff x="800100" y="1335405"/>
                <a:chExt cx="5473700" cy="342900"/>
              </a:xfrm>
            </p:grpSpPr>
            <p:cxnSp>
              <p:nvCxnSpPr>
                <p:cNvPr id="54" name="Straight Arrow Connector 53"/>
                <p:cNvCxnSpPr/>
                <p:nvPr/>
              </p:nvCxnSpPr>
              <p:spPr>
                <a:xfrm>
                  <a:off x="800100" y="1335405"/>
                  <a:ext cx="0" cy="340995"/>
                </a:xfrm>
                <a:prstGeom prst="straightConnector1">
                  <a:avLst/>
                </a:prstGeom>
                <a:ln w="571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714500" y="1335405"/>
                  <a:ext cx="0" cy="340995"/>
                </a:xfrm>
                <a:prstGeom prst="straightConnector1">
                  <a:avLst/>
                </a:prstGeom>
                <a:ln w="571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821155" y="1337310"/>
                  <a:ext cx="0" cy="340995"/>
                </a:xfrm>
                <a:prstGeom prst="straightConnector1">
                  <a:avLst/>
                </a:prstGeom>
                <a:ln w="571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706895" y="1335405"/>
                  <a:ext cx="0" cy="340995"/>
                </a:xfrm>
                <a:prstGeom prst="straightConnector1">
                  <a:avLst/>
                </a:prstGeom>
                <a:ln w="571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273800" y="1335405"/>
                  <a:ext cx="0" cy="340995"/>
                </a:xfrm>
                <a:prstGeom prst="straightConnector1">
                  <a:avLst/>
                </a:prstGeom>
                <a:ln w="57150">
                  <a:solidFill>
                    <a:schemeClr val="accent1">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00100" y="1337310"/>
                  <a:ext cx="5473700" cy="0"/>
                </a:xfrm>
                <a:prstGeom prst="line">
                  <a:avLst/>
                </a:prstGeom>
                <a:ln w="571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047527" y="140916"/>
                <a:ext cx="2257424" cy="910493"/>
              </a:xfrm>
              <a:prstGeom prst="rect">
                <a:avLst/>
              </a:prstGeom>
              <a:noFill/>
            </p:spPr>
            <p:txBody>
              <a:bodyPr wrap="none" rtlCol="0">
                <a:spAutoFit/>
              </a:bodyPr>
              <a:lstStyle/>
              <a:p>
                <a:r>
                  <a:rPr lang="en-US" sz="2800" dirty="0"/>
                  <a:t>Past events</a:t>
                </a:r>
              </a:p>
            </p:txBody>
          </p:sp>
          <p:grpSp>
            <p:nvGrpSpPr>
              <p:cNvPr id="49" name="Group 48"/>
              <p:cNvGrpSpPr/>
              <p:nvPr/>
            </p:nvGrpSpPr>
            <p:grpSpPr>
              <a:xfrm>
                <a:off x="228600" y="1785611"/>
                <a:ext cx="8633460" cy="805190"/>
                <a:chOff x="304800" y="2166610"/>
                <a:chExt cx="8633460" cy="805190"/>
              </a:xfrm>
            </p:grpSpPr>
            <p:cxnSp>
              <p:nvCxnSpPr>
                <p:cNvPr id="51" name="Straight Arrow Connector 50"/>
                <p:cNvCxnSpPr/>
                <p:nvPr/>
              </p:nvCxnSpPr>
              <p:spPr>
                <a:xfrm flipV="1">
                  <a:off x="304800" y="2166610"/>
                  <a:ext cx="0" cy="805190"/>
                </a:xfrm>
                <a:prstGeom prst="straightConnector1">
                  <a:avLst/>
                </a:prstGeom>
                <a:ln w="57150">
                  <a:solidFill>
                    <a:schemeClr val="bg1">
                      <a:lumMod val="50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8938260" y="2166610"/>
                  <a:ext cx="0" cy="805190"/>
                </a:xfrm>
                <a:prstGeom prst="straightConnector1">
                  <a:avLst/>
                </a:prstGeom>
                <a:ln w="57150">
                  <a:solidFill>
                    <a:schemeClr val="bg1">
                      <a:lumMod val="50000"/>
                    </a:schemeClr>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 y="2971800"/>
                  <a:ext cx="8633460" cy="0"/>
                </a:xfrm>
                <a:prstGeom prst="line">
                  <a:avLst/>
                </a:prstGeom>
                <a:ln w="571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605685" y="2565479"/>
                <a:ext cx="8256375" cy="910493"/>
              </a:xfrm>
              <a:prstGeom prst="rect">
                <a:avLst/>
              </a:prstGeom>
              <a:noFill/>
            </p:spPr>
            <p:txBody>
              <a:bodyPr wrap="square" rtlCol="0">
                <a:spAutoFit/>
              </a:bodyPr>
              <a:lstStyle/>
              <a:p>
                <a:r>
                  <a:rPr lang="en-US" sz="2800" dirty="0"/>
                  <a:t>Authentication with Interaction Provenance</a:t>
                </a:r>
              </a:p>
            </p:txBody>
          </p:sp>
        </p:grpSp>
      </p:grpSp>
      <p:sp>
        <p:nvSpPr>
          <p:cNvPr id="4" name="Slide Number Placeholder 3">
            <a:extLst>
              <a:ext uri="{FF2B5EF4-FFF2-40B4-BE49-F238E27FC236}">
                <a16:creationId xmlns:a16="http://schemas.microsoft.com/office/drawing/2014/main" id="{C3F28833-C6C8-EBBA-835E-4EADFE574926}"/>
              </a:ext>
            </a:extLst>
          </p:cNvPr>
          <p:cNvSpPr>
            <a:spLocks noGrp="1"/>
          </p:cNvSpPr>
          <p:nvPr>
            <p:ph type="sldNum" sz="quarter" idx="12"/>
          </p:nvPr>
        </p:nvSpPr>
        <p:spPr/>
        <p:txBody>
          <a:bodyPr/>
          <a:lstStyle/>
          <a:p>
            <a:fld id="{AFE5E086-C186-A74B-BDEE-5E77191BB5C4}" type="slidenum">
              <a:rPr lang="en-US" smtClean="0"/>
              <a:t>23</a:t>
            </a:fld>
            <a:endParaRPr lang="en-US"/>
          </a:p>
        </p:txBody>
      </p:sp>
    </p:spTree>
    <p:extLst>
      <p:ext uri="{BB962C8B-B14F-4D97-AF65-F5344CB8AC3E}">
        <p14:creationId xmlns:p14="http://schemas.microsoft.com/office/powerpoint/2010/main" val="322961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Interaction Provenance for Authentication</a:t>
            </a:r>
            <a:endParaRPr lang="en-US" dirty="0"/>
          </a:p>
        </p:txBody>
      </p:sp>
      <p:sp>
        <p:nvSpPr>
          <p:cNvPr id="3" name="Content Placeholder 2"/>
          <p:cNvSpPr>
            <a:spLocks noGrp="1"/>
          </p:cNvSpPr>
          <p:nvPr>
            <p:ph idx="1"/>
          </p:nvPr>
        </p:nvSpPr>
        <p:spPr>
          <a:xfrm>
            <a:off x="1981200" y="1600201"/>
            <a:ext cx="9276608" cy="4525963"/>
          </a:xfrm>
        </p:spPr>
        <p:txBody>
          <a:bodyPr>
            <a:normAutofit/>
          </a:bodyPr>
          <a:lstStyle/>
          <a:p>
            <a:pPr marL="457200" indent="-457200">
              <a:spcAft>
                <a:spcPts val="500"/>
              </a:spcAft>
              <a:buFont typeface="Wingdings" pitchFamily="2" charset="2"/>
              <a:buChar char="§"/>
            </a:pPr>
            <a:r>
              <a:rPr lang="en-US" dirty="0"/>
              <a:t>User actions are a string of events on a single timeline</a:t>
            </a:r>
          </a:p>
          <a:p>
            <a:pPr marL="457200" indent="-457200">
              <a:spcAft>
                <a:spcPts val="500"/>
              </a:spcAft>
              <a:buFont typeface="Wingdings" pitchFamily="2" charset="2"/>
              <a:buChar char="§"/>
            </a:pPr>
            <a:r>
              <a:rPr lang="en-US" dirty="0"/>
              <a:t>Represent past events in the form of interactions</a:t>
            </a:r>
          </a:p>
          <a:p>
            <a:pPr marL="457200" indent="-457200">
              <a:spcAft>
                <a:spcPts val="500"/>
              </a:spcAft>
              <a:buFont typeface="Wingdings" pitchFamily="2" charset="2"/>
              <a:buChar char="§"/>
            </a:pPr>
            <a:r>
              <a:rPr lang="en-US" dirty="0"/>
              <a:t>Use sub-set of interactions (</a:t>
            </a:r>
            <a:r>
              <a:rPr lang="en-US" i="1" dirty="0"/>
              <a:t>k</a:t>
            </a:r>
            <a:r>
              <a:rPr lang="en-US" dirty="0"/>
              <a:t> out of </a:t>
            </a:r>
            <a:r>
              <a:rPr lang="en-US" i="1" dirty="0"/>
              <a:t>n</a:t>
            </a:r>
            <a:r>
              <a:rPr lang="en-US" dirty="0"/>
              <a:t>) to authenticate users</a:t>
            </a:r>
          </a:p>
          <a:p>
            <a:pPr marL="457200" indent="-457200">
              <a:buFont typeface="Wingdings" pitchFamily="2" charset="2"/>
              <a:buChar char="§"/>
            </a:pPr>
            <a:r>
              <a:rPr lang="en-US" dirty="0"/>
              <a:t>Use </a:t>
            </a:r>
            <a:r>
              <a:rPr lang="en-US" b="1" dirty="0"/>
              <a:t>generic model </a:t>
            </a:r>
            <a:r>
              <a:rPr lang="en-US" dirty="0"/>
              <a:t>to represent interactions</a:t>
            </a:r>
          </a:p>
          <a:p>
            <a:endParaRPr lang="en-US" dirty="0"/>
          </a:p>
          <a:p>
            <a:endParaRPr lang="en-US" sz="1200" b="1" dirty="0"/>
          </a:p>
          <a:p>
            <a:r>
              <a:rPr lang="en-US" sz="2600" b="1" dirty="0"/>
              <a:t>Interaction [</a:t>
            </a:r>
            <a:r>
              <a:rPr lang="en-US" sz="2600" b="1" dirty="0" err="1"/>
              <a:t>UserID</a:t>
            </a:r>
            <a:r>
              <a:rPr lang="en-US" sz="2600" b="1" dirty="0"/>
              <a:t>, </a:t>
            </a:r>
            <a:r>
              <a:rPr lang="en-US" sz="2600" b="1" dirty="0" err="1"/>
              <a:t>ProviderID</a:t>
            </a:r>
            <a:r>
              <a:rPr lang="en-US" sz="2600" b="1" dirty="0"/>
              <a:t>, </a:t>
            </a:r>
            <a:r>
              <a:rPr lang="en-US" sz="2600" b="1" dirty="0" err="1"/>
              <a:t>EventType</a:t>
            </a:r>
            <a:r>
              <a:rPr lang="en-US" sz="2600" b="1" dirty="0"/>
              <a:t> [</a:t>
            </a:r>
            <a:r>
              <a:rPr lang="en-US" sz="2600" b="1" dirty="0" err="1"/>
              <a:t>Key:Value</a:t>
            </a:r>
            <a:r>
              <a:rPr lang="en-US" sz="2600" b="1" dirty="0"/>
              <a:t>, ..]]</a:t>
            </a:r>
          </a:p>
          <a:p>
            <a:endParaRPr lang="en-US" dirty="0"/>
          </a:p>
        </p:txBody>
      </p:sp>
      <p:sp>
        <p:nvSpPr>
          <p:cNvPr id="4" name="Slide Number Placeholder 3">
            <a:extLst>
              <a:ext uri="{FF2B5EF4-FFF2-40B4-BE49-F238E27FC236}">
                <a16:creationId xmlns:a16="http://schemas.microsoft.com/office/drawing/2014/main" id="{F56711BF-4A1E-E594-8968-D8A318AED5E4}"/>
              </a:ext>
            </a:extLst>
          </p:cNvPr>
          <p:cNvSpPr>
            <a:spLocks noGrp="1"/>
          </p:cNvSpPr>
          <p:nvPr>
            <p:ph type="sldNum" sz="quarter" idx="12"/>
          </p:nvPr>
        </p:nvSpPr>
        <p:spPr/>
        <p:txBody>
          <a:bodyPr/>
          <a:lstStyle/>
          <a:p>
            <a:fld id="{AFE5E086-C186-A74B-BDEE-5E77191BB5C4}" type="slidenum">
              <a:rPr lang="en-US" smtClean="0"/>
              <a:t>24</a:t>
            </a:fld>
            <a:endParaRPr lang="en-US"/>
          </a:p>
        </p:txBody>
      </p:sp>
    </p:spTree>
    <p:extLst>
      <p:ext uri="{BB962C8B-B14F-4D97-AF65-F5344CB8AC3E}">
        <p14:creationId xmlns:p14="http://schemas.microsoft.com/office/powerpoint/2010/main" val="1272131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of interactions in authentication</a:t>
            </a:r>
          </a:p>
        </p:txBody>
      </p:sp>
      <p:pic>
        <p:nvPicPr>
          <p:cNvPr id="18" name="Picture 17"/>
          <p:cNvPicPr>
            <a:picLocks noChangeAspect="1"/>
          </p:cNvPicPr>
          <p:nvPr/>
        </p:nvPicPr>
        <p:blipFill>
          <a:blip r:embed="rId2"/>
          <a:stretch>
            <a:fillRect/>
          </a:stretch>
        </p:blipFill>
        <p:spPr>
          <a:xfrm>
            <a:off x="1623750" y="1724331"/>
            <a:ext cx="8927730" cy="4668255"/>
          </a:xfrm>
          <a:prstGeom prst="rect">
            <a:avLst/>
          </a:prstGeom>
        </p:spPr>
      </p:pic>
      <p:sp>
        <p:nvSpPr>
          <p:cNvPr id="3" name="Slide Number Placeholder 2">
            <a:extLst>
              <a:ext uri="{FF2B5EF4-FFF2-40B4-BE49-F238E27FC236}">
                <a16:creationId xmlns:a16="http://schemas.microsoft.com/office/drawing/2014/main" id="{2D3D5110-7981-8CEA-064D-1ED8DE1A5B7D}"/>
              </a:ext>
            </a:extLst>
          </p:cNvPr>
          <p:cNvSpPr>
            <a:spLocks noGrp="1"/>
          </p:cNvSpPr>
          <p:nvPr>
            <p:ph type="sldNum" sz="quarter" idx="12"/>
          </p:nvPr>
        </p:nvSpPr>
        <p:spPr/>
        <p:txBody>
          <a:bodyPr/>
          <a:lstStyle/>
          <a:p>
            <a:fld id="{AFE5E086-C186-A74B-BDEE-5E77191BB5C4}" type="slidenum">
              <a:rPr lang="en-US" smtClean="0"/>
              <a:t>25</a:t>
            </a:fld>
            <a:endParaRPr lang="en-US"/>
          </a:p>
        </p:txBody>
      </p:sp>
    </p:spTree>
    <p:extLst>
      <p:ext uri="{BB962C8B-B14F-4D97-AF65-F5344CB8AC3E}">
        <p14:creationId xmlns:p14="http://schemas.microsoft.com/office/powerpoint/2010/main" val="161704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26</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762000"/>
            <a:ext cx="5770917"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100" y="4648200"/>
            <a:ext cx="4852901" cy="18965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0823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27</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6477000" cy="3241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2"/>
          <p:cNvSpPr>
            <a:spLocks noGrp="1"/>
          </p:cNvSpPr>
          <p:nvPr>
            <p:ph type="title"/>
          </p:nvPr>
        </p:nvSpPr>
        <p:spPr>
          <a:xfrm>
            <a:off x="1981200" y="457200"/>
            <a:ext cx="8229600" cy="1066800"/>
          </a:xfrm>
        </p:spPr>
        <p:txBody>
          <a:bodyPr>
            <a:normAutofit/>
          </a:bodyPr>
          <a:lstStyle/>
          <a:p>
            <a:pPr eaLnBrk="1" hangingPunct="1"/>
            <a:r>
              <a:rPr lang="en-US" altLang="en-US" sz="3600" dirty="0">
                <a:solidFill>
                  <a:schemeClr val="bg1">
                    <a:lumMod val="50000"/>
                  </a:schemeClr>
                </a:solidFill>
              </a:rPr>
              <a:t>Concept </a:t>
            </a:r>
            <a:r>
              <a:rPr lang="en-US" altLang="en-US" sz="3600" dirty="0"/>
              <a:t>| Interaction Provenance</a:t>
            </a:r>
          </a:p>
        </p:txBody>
      </p:sp>
      <p:pic>
        <p:nvPicPr>
          <p:cNvPr id="6" name="Picture 5" descr="Screen Shot 2014-12-31 at 7.52.39 PM.png"/>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499666" y="1600200"/>
            <a:ext cx="5263334" cy="1676400"/>
          </a:xfrm>
          <a:prstGeom prst="rect">
            <a:avLst/>
          </a:prstGeom>
        </p:spPr>
      </p:pic>
    </p:spTree>
    <p:extLst>
      <p:ext uri="{BB962C8B-B14F-4D97-AF65-F5344CB8AC3E}">
        <p14:creationId xmlns:p14="http://schemas.microsoft.com/office/powerpoint/2010/main" val="513544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28</a:t>
            </a:fld>
            <a:endParaRPr lang="en-US" altLang="en-US"/>
          </a:p>
        </p:txBody>
      </p:sp>
      <p:sp>
        <p:nvSpPr>
          <p:cNvPr id="5" name="Title 2"/>
          <p:cNvSpPr>
            <a:spLocks noGrp="1"/>
          </p:cNvSpPr>
          <p:nvPr>
            <p:ph type="title"/>
          </p:nvPr>
        </p:nvSpPr>
        <p:spPr>
          <a:xfrm>
            <a:off x="1962150" y="838200"/>
            <a:ext cx="8229600" cy="1066800"/>
          </a:xfrm>
        </p:spPr>
        <p:txBody>
          <a:bodyPr>
            <a:normAutofit/>
          </a:bodyPr>
          <a:lstStyle/>
          <a:p>
            <a:pPr eaLnBrk="1" hangingPunct="1"/>
            <a:r>
              <a:rPr lang="en-US" altLang="en-US" sz="3100" dirty="0">
                <a:solidFill>
                  <a:schemeClr val="bg1">
                    <a:lumMod val="50000"/>
                  </a:schemeClr>
                </a:solidFill>
              </a:rPr>
              <a:t>Interaction Provenance </a:t>
            </a:r>
            <a:br>
              <a:rPr lang="en-US" altLang="en-US" sz="3600" dirty="0"/>
            </a:br>
            <a:r>
              <a:rPr lang="en-US" altLang="en-US" sz="3600" dirty="0"/>
              <a:t>Authentication (Overview)</a:t>
            </a:r>
          </a:p>
        </p:txBody>
      </p:sp>
      <p:graphicFrame>
        <p:nvGraphicFramePr>
          <p:cNvPr id="2" name="Diagram 1"/>
          <p:cNvGraphicFramePr/>
          <p:nvPr/>
        </p:nvGraphicFramePr>
        <p:xfrm>
          <a:off x="1981200" y="1752600"/>
          <a:ext cx="7848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077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29</a:t>
            </a:fld>
            <a:endParaRPr lang="en-US" altLang="en-US"/>
          </a:p>
        </p:txBody>
      </p:sp>
      <p:sp>
        <p:nvSpPr>
          <p:cNvPr id="8" name="Title 2"/>
          <p:cNvSpPr>
            <a:spLocks noGrp="1"/>
          </p:cNvSpPr>
          <p:nvPr>
            <p:ph type="title"/>
          </p:nvPr>
        </p:nvSpPr>
        <p:spPr>
          <a:xfrm>
            <a:off x="1828800" y="990600"/>
            <a:ext cx="8229600" cy="1066800"/>
          </a:xfrm>
        </p:spPr>
        <p:txBody>
          <a:bodyPr>
            <a:normAutofit/>
          </a:bodyPr>
          <a:lstStyle/>
          <a:p>
            <a:pPr eaLnBrk="1" hangingPunct="1"/>
            <a:r>
              <a:rPr lang="en-US" altLang="en-US" sz="3100" dirty="0">
                <a:solidFill>
                  <a:schemeClr val="bg1">
                    <a:lumMod val="50000"/>
                  </a:schemeClr>
                </a:solidFill>
              </a:rPr>
              <a:t>Interaction Provenance </a:t>
            </a:r>
            <a:br>
              <a:rPr lang="en-US" altLang="en-US" sz="3600" dirty="0"/>
            </a:br>
            <a:r>
              <a:rPr lang="en-US" altLang="en-US" sz="3600" dirty="0"/>
              <a:t>Unified Authentication Factor</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760" b="68229"/>
          <a:stretch/>
        </p:blipFill>
        <p:spPr bwMode="auto">
          <a:xfrm>
            <a:off x="2698336" y="3276601"/>
            <a:ext cx="6895721" cy="14698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2667000" y="2286000"/>
            <a:ext cx="5219314" cy="369332"/>
          </a:xfrm>
          <a:prstGeom prst="rect">
            <a:avLst/>
          </a:prstGeom>
          <a:noFill/>
        </p:spPr>
        <p:txBody>
          <a:bodyPr wrap="none" rtlCol="0">
            <a:spAutoFit/>
          </a:bodyPr>
          <a:lstStyle/>
          <a:p>
            <a:r>
              <a:rPr lang="en-US" b="1" dirty="0"/>
              <a:t>Example 1</a:t>
            </a:r>
            <a:r>
              <a:rPr lang="en-US" dirty="0"/>
              <a:t>: Username/Password registration event</a:t>
            </a:r>
          </a:p>
        </p:txBody>
      </p:sp>
    </p:spTree>
    <p:extLst>
      <p:ext uri="{BB962C8B-B14F-4D97-AF65-F5344CB8AC3E}">
        <p14:creationId xmlns:p14="http://schemas.microsoft.com/office/powerpoint/2010/main" val="20165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FD3DA9-E208-1EF9-5E35-D3B7571A27CB}"/>
              </a:ext>
            </a:extLst>
          </p:cNvPr>
          <p:cNvSpPr>
            <a:spLocks noGrp="1"/>
          </p:cNvSpPr>
          <p:nvPr>
            <p:ph type="title"/>
          </p:nvPr>
        </p:nvSpPr>
        <p:spPr>
          <a:xfrm>
            <a:off x="1137034" y="609600"/>
            <a:ext cx="6881026" cy="1322887"/>
          </a:xfrm>
        </p:spPr>
        <p:txBody>
          <a:bodyPr>
            <a:normAutofit/>
          </a:bodyPr>
          <a:lstStyle/>
          <a:p>
            <a:r>
              <a:rPr lang="en-US" b="1" dirty="0">
                <a:solidFill>
                  <a:srgbClr val="FF0000"/>
                </a:solidFill>
              </a:rPr>
              <a:t>Security</a:t>
            </a:r>
            <a:r>
              <a:rPr lang="en-US" dirty="0"/>
              <a:t>: From </a:t>
            </a:r>
            <a:r>
              <a:rPr lang="en-US" b="1" dirty="0"/>
              <a:t>Real Life </a:t>
            </a:r>
            <a:r>
              <a:rPr lang="en-US" dirty="0"/>
              <a:t>to </a:t>
            </a:r>
            <a:r>
              <a:rPr lang="en-US" b="1" dirty="0"/>
              <a:t>Dependable Systems</a:t>
            </a:r>
          </a:p>
        </p:txBody>
      </p:sp>
      <p:sp>
        <p:nvSpPr>
          <p:cNvPr id="3" name="Content Placeholder 2">
            <a:extLst>
              <a:ext uri="{FF2B5EF4-FFF2-40B4-BE49-F238E27FC236}">
                <a16:creationId xmlns:a16="http://schemas.microsoft.com/office/drawing/2014/main" id="{74DB6171-92C7-D094-FDF3-214014BEA70A}"/>
              </a:ext>
            </a:extLst>
          </p:cNvPr>
          <p:cNvSpPr>
            <a:spLocks noGrp="1"/>
          </p:cNvSpPr>
          <p:nvPr>
            <p:ph idx="1"/>
          </p:nvPr>
        </p:nvSpPr>
        <p:spPr>
          <a:xfrm>
            <a:off x="1137034" y="2194102"/>
            <a:ext cx="6573951" cy="3908585"/>
          </a:xfrm>
        </p:spPr>
        <p:txBody>
          <a:bodyPr>
            <a:normAutofit/>
          </a:bodyPr>
          <a:lstStyle/>
          <a:p>
            <a:r>
              <a:rPr lang="en-US" b="1" dirty="0"/>
              <a:t>Security</a:t>
            </a:r>
            <a:r>
              <a:rPr lang="en-US" dirty="0"/>
              <a:t> is an integral aspect of Dependable Systems</a:t>
            </a:r>
          </a:p>
          <a:p>
            <a:r>
              <a:rPr lang="en-US" dirty="0"/>
              <a:t>The </a:t>
            </a:r>
            <a:r>
              <a:rPr lang="en-US" b="1" dirty="0"/>
              <a:t>Dependability</a:t>
            </a:r>
            <a:r>
              <a:rPr lang="en-US" dirty="0"/>
              <a:t> property is reliant on the system being </a:t>
            </a:r>
            <a:r>
              <a:rPr lang="en-US" b="1" dirty="0"/>
              <a:t>reliable, secure</a:t>
            </a:r>
            <a:r>
              <a:rPr lang="en-US" dirty="0"/>
              <a:t>, and </a:t>
            </a:r>
            <a:r>
              <a:rPr lang="en-US" b="1" dirty="0"/>
              <a:t>trustworthy</a:t>
            </a:r>
            <a:r>
              <a:rPr lang="en-US" dirty="0"/>
              <a:t>.</a:t>
            </a:r>
          </a:p>
          <a:p>
            <a:r>
              <a:rPr lang="en-US" dirty="0"/>
              <a:t>However, our traditional security mechanisms are </a:t>
            </a:r>
            <a:r>
              <a:rPr lang="en-US" b="1" dirty="0"/>
              <a:t>very rigid</a:t>
            </a:r>
            <a:r>
              <a:rPr lang="en-US" dirty="0"/>
              <a:t>, and </a:t>
            </a:r>
            <a:r>
              <a:rPr lang="en-US" b="1" dirty="0"/>
              <a:t>cannot model</a:t>
            </a:r>
            <a:r>
              <a:rPr lang="en-US" dirty="0"/>
              <a:t> our </a:t>
            </a:r>
            <a:r>
              <a:rPr lang="en-US" b="1" dirty="0"/>
              <a:t>real-life concepts of trust establishment</a:t>
            </a:r>
            <a:r>
              <a:rPr lang="en-US" dirty="0"/>
              <a:t> and security</a:t>
            </a:r>
          </a:p>
          <a:p>
            <a:endParaRPr lang="en-US" dirty="0"/>
          </a:p>
        </p:txBody>
      </p:sp>
      <p:pic>
        <p:nvPicPr>
          <p:cNvPr id="7" name="Graphic 6" descr="Lock">
            <a:extLst>
              <a:ext uri="{FF2B5EF4-FFF2-40B4-BE49-F238E27FC236}">
                <a16:creationId xmlns:a16="http://schemas.microsoft.com/office/drawing/2014/main" id="{540DB06B-606E-F467-9A19-96E9260137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
        <p:nvSpPr>
          <p:cNvPr id="4" name="Slide Number Placeholder 3">
            <a:extLst>
              <a:ext uri="{FF2B5EF4-FFF2-40B4-BE49-F238E27FC236}">
                <a16:creationId xmlns:a16="http://schemas.microsoft.com/office/drawing/2014/main" id="{052F4581-9251-C443-7795-943857DA3E2A}"/>
              </a:ext>
            </a:extLst>
          </p:cNvPr>
          <p:cNvSpPr>
            <a:spLocks noGrp="1"/>
          </p:cNvSpPr>
          <p:nvPr>
            <p:ph type="sldNum" sz="quarter" idx="12"/>
          </p:nvPr>
        </p:nvSpPr>
        <p:spPr/>
        <p:txBody>
          <a:bodyPr/>
          <a:lstStyle/>
          <a:p>
            <a:fld id="{AFE5E086-C186-A74B-BDEE-5E77191BB5C4}" type="slidenum">
              <a:rPr lang="en-US" smtClean="0"/>
              <a:t>3</a:t>
            </a:fld>
            <a:endParaRPr lang="en-US"/>
          </a:p>
        </p:txBody>
      </p:sp>
    </p:spTree>
    <p:extLst>
      <p:ext uri="{BB962C8B-B14F-4D97-AF65-F5344CB8AC3E}">
        <p14:creationId xmlns:p14="http://schemas.microsoft.com/office/powerpoint/2010/main" val="3530183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30</a:t>
            </a:fld>
            <a:endParaRPr lang="en-US" altLang="en-US"/>
          </a:p>
        </p:txBody>
      </p:sp>
      <p:sp>
        <p:nvSpPr>
          <p:cNvPr id="8" name="Title 2"/>
          <p:cNvSpPr>
            <a:spLocks noGrp="1"/>
          </p:cNvSpPr>
          <p:nvPr>
            <p:ph type="title"/>
          </p:nvPr>
        </p:nvSpPr>
        <p:spPr>
          <a:xfrm>
            <a:off x="1828800" y="990600"/>
            <a:ext cx="8229600" cy="1066800"/>
          </a:xfrm>
        </p:spPr>
        <p:txBody>
          <a:bodyPr>
            <a:normAutofit/>
          </a:bodyPr>
          <a:lstStyle/>
          <a:p>
            <a:pPr eaLnBrk="1" hangingPunct="1"/>
            <a:r>
              <a:rPr lang="en-US" altLang="en-US" sz="3100" dirty="0">
                <a:solidFill>
                  <a:schemeClr val="bg1">
                    <a:lumMod val="50000"/>
                  </a:schemeClr>
                </a:solidFill>
              </a:rPr>
              <a:t>Interaction Provenance </a:t>
            </a:r>
            <a:br>
              <a:rPr lang="en-US" altLang="en-US" sz="3600" dirty="0"/>
            </a:br>
            <a:r>
              <a:rPr lang="en-US" altLang="en-US" sz="3600" dirty="0"/>
              <a:t>Unified Authentication Factor</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7414" b="37679"/>
          <a:stretch/>
        </p:blipFill>
        <p:spPr bwMode="auto">
          <a:xfrm>
            <a:off x="2607180" y="3187581"/>
            <a:ext cx="6895721" cy="1485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2654181" y="2286000"/>
            <a:ext cx="4189032" cy="369332"/>
          </a:xfrm>
          <a:prstGeom prst="rect">
            <a:avLst/>
          </a:prstGeom>
          <a:noFill/>
        </p:spPr>
        <p:txBody>
          <a:bodyPr wrap="none" rtlCol="0">
            <a:spAutoFit/>
          </a:bodyPr>
          <a:lstStyle/>
          <a:p>
            <a:r>
              <a:rPr lang="en-US" b="1" dirty="0"/>
              <a:t>Example 2</a:t>
            </a:r>
            <a:r>
              <a:rPr lang="en-US" dirty="0"/>
              <a:t>: Certificate registration event</a:t>
            </a:r>
          </a:p>
        </p:txBody>
      </p:sp>
    </p:spTree>
    <p:extLst>
      <p:ext uri="{BB962C8B-B14F-4D97-AF65-F5344CB8AC3E}">
        <p14:creationId xmlns:p14="http://schemas.microsoft.com/office/powerpoint/2010/main" val="3018748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31</a:t>
            </a:fld>
            <a:endParaRPr lang="en-US" altLang="en-US"/>
          </a:p>
        </p:txBody>
      </p:sp>
      <p:sp>
        <p:nvSpPr>
          <p:cNvPr id="8" name="Title 2"/>
          <p:cNvSpPr>
            <a:spLocks noGrp="1"/>
          </p:cNvSpPr>
          <p:nvPr>
            <p:ph type="title"/>
          </p:nvPr>
        </p:nvSpPr>
        <p:spPr>
          <a:xfrm>
            <a:off x="1828800" y="990600"/>
            <a:ext cx="8229600" cy="1066800"/>
          </a:xfrm>
        </p:spPr>
        <p:txBody>
          <a:bodyPr>
            <a:normAutofit/>
          </a:bodyPr>
          <a:lstStyle/>
          <a:p>
            <a:pPr eaLnBrk="1" hangingPunct="1"/>
            <a:r>
              <a:rPr lang="en-US" altLang="en-US" sz="3100" dirty="0">
                <a:solidFill>
                  <a:schemeClr val="bg1">
                    <a:lumMod val="50000"/>
                  </a:schemeClr>
                </a:solidFill>
              </a:rPr>
              <a:t>Interaction Provenance </a:t>
            </a:r>
            <a:br>
              <a:rPr lang="en-US" altLang="en-US" sz="3600" dirty="0"/>
            </a:br>
            <a:r>
              <a:rPr lang="en-US" altLang="en-US" sz="3600" dirty="0"/>
              <a:t>Unified Authentication Factor</a:t>
            </a: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8207" b="-2375"/>
          <a:stretch/>
        </p:blipFill>
        <p:spPr bwMode="auto">
          <a:xfrm>
            <a:off x="2679582" y="3048001"/>
            <a:ext cx="6895721" cy="1880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2653469" y="2286000"/>
            <a:ext cx="4496937" cy="369332"/>
          </a:xfrm>
          <a:prstGeom prst="rect">
            <a:avLst/>
          </a:prstGeom>
          <a:noFill/>
        </p:spPr>
        <p:txBody>
          <a:bodyPr wrap="none" rtlCol="0">
            <a:spAutoFit/>
          </a:bodyPr>
          <a:lstStyle/>
          <a:p>
            <a:r>
              <a:rPr lang="en-US" b="1" dirty="0"/>
              <a:t>Example 3</a:t>
            </a:r>
            <a:r>
              <a:rPr lang="en-US" dirty="0"/>
              <a:t>: File upload event to a file server</a:t>
            </a:r>
          </a:p>
        </p:txBody>
      </p:sp>
    </p:spTree>
    <p:extLst>
      <p:ext uri="{BB962C8B-B14F-4D97-AF65-F5344CB8AC3E}">
        <p14:creationId xmlns:p14="http://schemas.microsoft.com/office/powerpoint/2010/main" val="194926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Advantages of Interaction Provenance</a:t>
            </a:r>
          </a:p>
        </p:txBody>
      </p:sp>
      <p:sp>
        <p:nvSpPr>
          <p:cNvPr id="3" name="Content Placeholder 2"/>
          <p:cNvSpPr>
            <a:spLocks noGrp="1"/>
          </p:cNvSpPr>
          <p:nvPr>
            <p:ph idx="1"/>
          </p:nvPr>
        </p:nvSpPr>
        <p:spPr/>
        <p:txBody>
          <a:bodyPr/>
          <a:lstStyle/>
          <a:p>
            <a:pPr marL="0" indent="0" algn="ctr">
              <a:buNone/>
            </a:pPr>
            <a:r>
              <a:rPr lang="en-US" b="1" dirty="0">
                <a:solidFill>
                  <a:srgbClr val="FF0000"/>
                </a:solidFill>
              </a:rPr>
              <a:t>Unification of Authentication Factors</a:t>
            </a:r>
          </a:p>
          <a:p>
            <a:pPr marL="0" indent="0">
              <a:buNone/>
            </a:pPr>
            <a:r>
              <a:rPr lang="en-US" dirty="0"/>
              <a:t>Interaction Provenance model can be used to unify all types of current authentication factors</a:t>
            </a:r>
          </a:p>
          <a:p>
            <a:endParaRPr lang="en-US" dirty="0"/>
          </a:p>
        </p:txBody>
      </p:sp>
      <p:pic>
        <p:nvPicPr>
          <p:cNvPr id="10" name="Picture 9"/>
          <p:cNvPicPr>
            <a:picLocks noChangeAspect="1"/>
          </p:cNvPicPr>
          <p:nvPr/>
        </p:nvPicPr>
        <p:blipFill>
          <a:blip r:embed="rId2"/>
          <a:stretch>
            <a:fillRect/>
          </a:stretch>
        </p:blipFill>
        <p:spPr>
          <a:xfrm>
            <a:off x="2289817" y="3243263"/>
            <a:ext cx="3568773" cy="1540136"/>
          </a:xfrm>
          <a:prstGeom prst="rect">
            <a:avLst/>
          </a:prstGeom>
        </p:spPr>
      </p:pic>
      <p:pic>
        <p:nvPicPr>
          <p:cNvPr id="11" name="Picture 10"/>
          <p:cNvPicPr>
            <a:picLocks noChangeAspect="1"/>
          </p:cNvPicPr>
          <p:nvPr/>
        </p:nvPicPr>
        <p:blipFill>
          <a:blip r:embed="rId3"/>
          <a:stretch>
            <a:fillRect/>
          </a:stretch>
        </p:blipFill>
        <p:spPr>
          <a:xfrm>
            <a:off x="6478029" y="3243263"/>
            <a:ext cx="4035981" cy="1540136"/>
          </a:xfrm>
          <a:prstGeom prst="rect">
            <a:avLst/>
          </a:prstGeom>
        </p:spPr>
      </p:pic>
      <p:pic>
        <p:nvPicPr>
          <p:cNvPr id="12" name="Picture 11"/>
          <p:cNvPicPr>
            <a:picLocks noChangeAspect="1"/>
          </p:cNvPicPr>
          <p:nvPr/>
        </p:nvPicPr>
        <p:blipFill>
          <a:blip r:embed="rId4"/>
          <a:stretch>
            <a:fillRect/>
          </a:stretch>
        </p:blipFill>
        <p:spPr>
          <a:xfrm>
            <a:off x="4612996" y="4978955"/>
            <a:ext cx="3855572" cy="1578549"/>
          </a:xfrm>
          <a:prstGeom prst="rect">
            <a:avLst/>
          </a:prstGeom>
        </p:spPr>
      </p:pic>
      <p:sp>
        <p:nvSpPr>
          <p:cNvPr id="4" name="Slide Number Placeholder 3">
            <a:extLst>
              <a:ext uri="{FF2B5EF4-FFF2-40B4-BE49-F238E27FC236}">
                <a16:creationId xmlns:a16="http://schemas.microsoft.com/office/drawing/2014/main" id="{66B0C100-AF21-6154-2A1F-50DEE920C926}"/>
              </a:ext>
            </a:extLst>
          </p:cNvPr>
          <p:cNvSpPr>
            <a:spLocks noGrp="1"/>
          </p:cNvSpPr>
          <p:nvPr>
            <p:ph type="sldNum" sz="quarter" idx="12"/>
          </p:nvPr>
        </p:nvSpPr>
        <p:spPr/>
        <p:txBody>
          <a:bodyPr/>
          <a:lstStyle/>
          <a:p>
            <a:fld id="{AFE5E086-C186-A74B-BDEE-5E77191BB5C4}" type="slidenum">
              <a:rPr lang="en-US" smtClean="0"/>
              <a:t>32</a:t>
            </a:fld>
            <a:endParaRPr lang="en-US" dirty="0"/>
          </a:p>
        </p:txBody>
      </p:sp>
    </p:spTree>
    <p:extLst>
      <p:ext uri="{BB962C8B-B14F-4D97-AF65-F5344CB8AC3E}">
        <p14:creationId xmlns:p14="http://schemas.microsoft.com/office/powerpoint/2010/main" val="1724885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Advantages of Interaction Provenance</a:t>
            </a:r>
          </a:p>
        </p:txBody>
      </p:sp>
      <p:sp>
        <p:nvSpPr>
          <p:cNvPr id="3" name="Content Placeholder 2"/>
          <p:cNvSpPr>
            <a:spLocks noGrp="1"/>
          </p:cNvSpPr>
          <p:nvPr>
            <p:ph idx="1"/>
          </p:nvPr>
        </p:nvSpPr>
        <p:spPr/>
        <p:txBody>
          <a:bodyPr>
            <a:normAutofit/>
          </a:bodyPr>
          <a:lstStyle/>
          <a:p>
            <a:pPr marL="0" indent="0" algn="ctr">
              <a:buNone/>
            </a:pPr>
            <a:r>
              <a:rPr lang="en-US" b="1" dirty="0">
                <a:solidFill>
                  <a:srgbClr val="FF0000"/>
                </a:solidFill>
              </a:rPr>
              <a:t>Using Time as a Qualifier in Authentication</a:t>
            </a:r>
          </a:p>
          <a:p>
            <a:pPr marL="0" indent="0">
              <a:buNone/>
            </a:pPr>
            <a:r>
              <a:rPr lang="en-US" dirty="0"/>
              <a:t>Interaction provenance can be used to enforce authentication mechanisms based on a string of past events, in contrary to only presenting credentials at the present moment. This allows an improved level of security for the domain of service oriented computing. </a:t>
            </a:r>
          </a:p>
          <a:p>
            <a:pPr marL="0" indent="0">
              <a:buNone/>
            </a:pPr>
            <a:endParaRPr lang="en-US" dirty="0"/>
          </a:p>
        </p:txBody>
      </p:sp>
      <p:sp>
        <p:nvSpPr>
          <p:cNvPr id="4" name="Slide Number Placeholder 3">
            <a:extLst>
              <a:ext uri="{FF2B5EF4-FFF2-40B4-BE49-F238E27FC236}">
                <a16:creationId xmlns:a16="http://schemas.microsoft.com/office/drawing/2014/main" id="{7ECCF792-1FDB-56CB-BDFF-982610960AB0}"/>
              </a:ext>
            </a:extLst>
          </p:cNvPr>
          <p:cNvSpPr>
            <a:spLocks noGrp="1"/>
          </p:cNvSpPr>
          <p:nvPr>
            <p:ph type="sldNum" sz="quarter" idx="12"/>
          </p:nvPr>
        </p:nvSpPr>
        <p:spPr/>
        <p:txBody>
          <a:bodyPr/>
          <a:lstStyle/>
          <a:p>
            <a:fld id="{AFE5E086-C186-A74B-BDEE-5E77191BB5C4}" type="slidenum">
              <a:rPr lang="en-US" smtClean="0"/>
              <a:t>33</a:t>
            </a:fld>
            <a:endParaRPr lang="en-US"/>
          </a:p>
        </p:txBody>
      </p:sp>
    </p:spTree>
    <p:extLst>
      <p:ext uri="{BB962C8B-B14F-4D97-AF65-F5344CB8AC3E}">
        <p14:creationId xmlns:p14="http://schemas.microsoft.com/office/powerpoint/2010/main" val="3890898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CF59-D176-FECB-2954-C86D501D384C}"/>
              </a:ext>
            </a:extLst>
          </p:cNvPr>
          <p:cNvSpPr>
            <a:spLocks noGrp="1"/>
          </p:cNvSpPr>
          <p:nvPr>
            <p:ph type="title"/>
          </p:nvPr>
        </p:nvSpPr>
        <p:spPr/>
        <p:txBody>
          <a:bodyPr/>
          <a:lstStyle/>
          <a:p>
            <a:r>
              <a:rPr lang="en-US" dirty="0"/>
              <a:t>Advantages of Interaction Provenance</a:t>
            </a:r>
          </a:p>
        </p:txBody>
      </p:sp>
      <p:sp>
        <p:nvSpPr>
          <p:cNvPr id="3" name="Content Placeholder 2">
            <a:extLst>
              <a:ext uri="{FF2B5EF4-FFF2-40B4-BE49-F238E27FC236}">
                <a16:creationId xmlns:a16="http://schemas.microsoft.com/office/drawing/2014/main" id="{C6E2DD9C-9190-16F9-5273-34A5C06DD269}"/>
              </a:ext>
            </a:extLst>
          </p:cNvPr>
          <p:cNvSpPr>
            <a:spLocks noGrp="1"/>
          </p:cNvSpPr>
          <p:nvPr>
            <p:ph idx="1"/>
          </p:nvPr>
        </p:nvSpPr>
        <p:spPr/>
        <p:txBody>
          <a:bodyPr>
            <a:normAutofit lnSpcReduction="10000"/>
          </a:bodyPr>
          <a:lstStyle/>
          <a:p>
            <a:pPr marL="0" indent="0" algn="ctr">
              <a:buNone/>
            </a:pPr>
            <a:r>
              <a:rPr lang="en-US" b="1" dirty="0">
                <a:solidFill>
                  <a:srgbClr val="FF0000"/>
                </a:solidFill>
              </a:rPr>
              <a:t>Newer methods of authentication and mutual authentication</a:t>
            </a:r>
          </a:p>
          <a:p>
            <a:r>
              <a:rPr lang="en-US" dirty="0"/>
              <a:t>The model allows newer methods or factors of authentication, such as, knowledge belonging to group interactions. This also introduces increased flexibility in authentication and brings the authentication process closer to real life trust establishment. </a:t>
            </a:r>
          </a:p>
          <a:p>
            <a:endParaRPr lang="en-US" dirty="0"/>
          </a:p>
          <a:p>
            <a:endParaRPr lang="en-US" dirty="0"/>
          </a:p>
          <a:p>
            <a:r>
              <a:rPr lang="en-US" dirty="0"/>
              <a:t>Interaction provenance can allow mutual authentication of users and providers, where both of which should present a previous record of interaction. </a:t>
            </a:r>
          </a:p>
          <a:p>
            <a:endParaRPr lang="en-US" dirty="0"/>
          </a:p>
        </p:txBody>
      </p:sp>
      <p:sp>
        <p:nvSpPr>
          <p:cNvPr id="4" name="Slide Number Placeholder 3">
            <a:extLst>
              <a:ext uri="{FF2B5EF4-FFF2-40B4-BE49-F238E27FC236}">
                <a16:creationId xmlns:a16="http://schemas.microsoft.com/office/drawing/2014/main" id="{7AAC65D7-0B2A-C502-6F30-58965FC48229}"/>
              </a:ext>
            </a:extLst>
          </p:cNvPr>
          <p:cNvSpPr>
            <a:spLocks noGrp="1"/>
          </p:cNvSpPr>
          <p:nvPr>
            <p:ph type="sldNum" sz="quarter" idx="12"/>
          </p:nvPr>
        </p:nvSpPr>
        <p:spPr/>
        <p:txBody>
          <a:bodyPr/>
          <a:lstStyle/>
          <a:p>
            <a:fld id="{AFE5E086-C186-A74B-BDEE-5E77191BB5C4}" type="slidenum">
              <a:rPr lang="en-US" smtClean="0"/>
              <a:t>34</a:t>
            </a:fld>
            <a:endParaRPr lang="en-US"/>
          </a:p>
        </p:txBody>
      </p:sp>
    </p:spTree>
    <p:extLst>
      <p:ext uri="{BB962C8B-B14F-4D97-AF65-F5344CB8AC3E}">
        <p14:creationId xmlns:p14="http://schemas.microsoft.com/office/powerpoint/2010/main" val="854348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Advantages of Interaction Provenance</a:t>
            </a:r>
          </a:p>
        </p:txBody>
      </p:sp>
      <p:sp>
        <p:nvSpPr>
          <p:cNvPr id="3" name="Content Placeholder 2"/>
          <p:cNvSpPr>
            <a:spLocks noGrp="1"/>
          </p:cNvSpPr>
          <p:nvPr>
            <p:ph idx="1"/>
          </p:nvPr>
        </p:nvSpPr>
        <p:spPr>
          <a:xfrm>
            <a:off x="1981200" y="1600201"/>
            <a:ext cx="8229600" cy="4795833"/>
          </a:xfrm>
        </p:spPr>
        <p:txBody>
          <a:bodyPr>
            <a:normAutofit/>
          </a:bodyPr>
          <a:lstStyle/>
          <a:p>
            <a:pPr marL="0" indent="0" algn="ctr">
              <a:buNone/>
            </a:pPr>
            <a:r>
              <a:rPr lang="en-US" b="1" dirty="0">
                <a:solidFill>
                  <a:srgbClr val="FF0000"/>
                </a:solidFill>
              </a:rPr>
              <a:t>Anonymous Authentication</a:t>
            </a:r>
          </a:p>
          <a:p>
            <a:pPr marL="0" indent="0">
              <a:buNone/>
            </a:pPr>
            <a:r>
              <a:rPr lang="en-US" dirty="0"/>
              <a:t>We can utilize interactions to allow anonymous authentications by creating an authentication event the first time, and validating the provenance in the subsequent occasions. </a:t>
            </a:r>
          </a:p>
          <a:p>
            <a:pPr marL="0" indent="0">
              <a:buNone/>
            </a:pPr>
            <a:endParaRPr lang="en-US" dirty="0"/>
          </a:p>
        </p:txBody>
      </p:sp>
      <p:sp>
        <p:nvSpPr>
          <p:cNvPr id="4" name="Slide Number Placeholder 3">
            <a:extLst>
              <a:ext uri="{FF2B5EF4-FFF2-40B4-BE49-F238E27FC236}">
                <a16:creationId xmlns:a16="http://schemas.microsoft.com/office/drawing/2014/main" id="{667E5648-F626-F1CB-9119-77E73FB4C68C}"/>
              </a:ext>
            </a:extLst>
          </p:cNvPr>
          <p:cNvSpPr>
            <a:spLocks noGrp="1"/>
          </p:cNvSpPr>
          <p:nvPr>
            <p:ph type="sldNum" sz="quarter" idx="12"/>
          </p:nvPr>
        </p:nvSpPr>
        <p:spPr/>
        <p:txBody>
          <a:bodyPr/>
          <a:lstStyle/>
          <a:p>
            <a:fld id="{AFE5E086-C186-A74B-BDEE-5E77191BB5C4}" type="slidenum">
              <a:rPr lang="en-US" smtClean="0"/>
              <a:t>35</a:t>
            </a:fld>
            <a:endParaRPr lang="en-US"/>
          </a:p>
        </p:txBody>
      </p:sp>
    </p:spTree>
    <p:extLst>
      <p:ext uri="{BB962C8B-B14F-4D97-AF65-F5344CB8AC3E}">
        <p14:creationId xmlns:p14="http://schemas.microsoft.com/office/powerpoint/2010/main" val="251591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0D33-6ED6-D455-268B-B7AC327D3987}"/>
              </a:ext>
            </a:extLst>
          </p:cNvPr>
          <p:cNvSpPr>
            <a:spLocks noGrp="1"/>
          </p:cNvSpPr>
          <p:nvPr>
            <p:ph type="title"/>
          </p:nvPr>
        </p:nvSpPr>
        <p:spPr/>
        <p:txBody>
          <a:bodyPr/>
          <a:lstStyle/>
          <a:p>
            <a:r>
              <a:rPr lang="en-US" dirty="0"/>
              <a:t>Advantages of Interaction Provenance</a:t>
            </a:r>
          </a:p>
        </p:txBody>
      </p:sp>
      <p:sp>
        <p:nvSpPr>
          <p:cNvPr id="3" name="Content Placeholder 2">
            <a:extLst>
              <a:ext uri="{FF2B5EF4-FFF2-40B4-BE49-F238E27FC236}">
                <a16:creationId xmlns:a16="http://schemas.microsoft.com/office/drawing/2014/main" id="{86787B01-F54B-8932-63FE-4D8FF68B618D}"/>
              </a:ext>
            </a:extLst>
          </p:cNvPr>
          <p:cNvSpPr>
            <a:spLocks noGrp="1"/>
          </p:cNvSpPr>
          <p:nvPr>
            <p:ph idx="1"/>
          </p:nvPr>
        </p:nvSpPr>
        <p:spPr/>
        <p:txBody>
          <a:bodyPr/>
          <a:lstStyle/>
          <a:p>
            <a:pPr marL="0" indent="0" algn="ctr">
              <a:buNone/>
            </a:pPr>
            <a:r>
              <a:rPr lang="en-US" b="1" dirty="0">
                <a:solidFill>
                  <a:srgbClr val="FF0000"/>
                </a:solidFill>
              </a:rPr>
              <a:t>Flexible, Richer, and Simpler Semantics/Policies</a:t>
            </a:r>
          </a:p>
          <a:p>
            <a:r>
              <a:rPr lang="en-US" dirty="0"/>
              <a:t>Extending the idea of interaction provenance to other security problems introduces significant benefits. Authorization and access control can be defined using richer and simpler semantics, which will allow writing complex and innovative security policies based on past interactions.</a:t>
            </a:r>
          </a:p>
          <a:p>
            <a:endParaRPr lang="en-US" dirty="0"/>
          </a:p>
          <a:p>
            <a:r>
              <a:rPr lang="en-US" dirty="0"/>
              <a:t>We can also authenticate ourselves to people who we never met before, by providing interaction provenance with someone they know and trust</a:t>
            </a:r>
          </a:p>
        </p:txBody>
      </p:sp>
      <p:sp>
        <p:nvSpPr>
          <p:cNvPr id="4" name="Slide Number Placeholder 3">
            <a:extLst>
              <a:ext uri="{FF2B5EF4-FFF2-40B4-BE49-F238E27FC236}">
                <a16:creationId xmlns:a16="http://schemas.microsoft.com/office/drawing/2014/main" id="{0BA472F2-5B83-E598-4D2F-8FCA5B58E457}"/>
              </a:ext>
            </a:extLst>
          </p:cNvPr>
          <p:cNvSpPr>
            <a:spLocks noGrp="1"/>
          </p:cNvSpPr>
          <p:nvPr>
            <p:ph type="sldNum" sz="quarter" idx="12"/>
          </p:nvPr>
        </p:nvSpPr>
        <p:spPr/>
        <p:txBody>
          <a:bodyPr/>
          <a:lstStyle/>
          <a:p>
            <a:fld id="{AFE5E086-C186-A74B-BDEE-5E77191BB5C4}" type="slidenum">
              <a:rPr lang="en-US" smtClean="0"/>
              <a:t>36</a:t>
            </a:fld>
            <a:endParaRPr lang="en-US"/>
          </a:p>
        </p:txBody>
      </p:sp>
    </p:spTree>
    <p:extLst>
      <p:ext uri="{BB962C8B-B14F-4D97-AF65-F5344CB8AC3E}">
        <p14:creationId xmlns:p14="http://schemas.microsoft.com/office/powerpoint/2010/main" val="2612890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602" y="261493"/>
            <a:ext cx="8229600" cy="1066800"/>
          </a:xfrm>
        </p:spPr>
        <p:txBody>
          <a:bodyPr/>
          <a:lstStyle/>
          <a:p>
            <a:r>
              <a:rPr lang="en-US" dirty="0">
                <a:solidFill>
                  <a:schemeClr val="bg1">
                    <a:lumMod val="65000"/>
                  </a:schemeClr>
                </a:solidFill>
              </a:rPr>
              <a:t>Other Advantages</a:t>
            </a:r>
            <a:endParaRPr lang="en-US" dirty="0"/>
          </a:p>
        </p:txBody>
      </p:sp>
      <p:sp>
        <p:nvSpPr>
          <p:cNvPr id="3" name="Content Placeholder 2"/>
          <p:cNvSpPr>
            <a:spLocks noGrp="1"/>
          </p:cNvSpPr>
          <p:nvPr>
            <p:ph idx="1"/>
          </p:nvPr>
        </p:nvSpPr>
        <p:spPr>
          <a:xfrm>
            <a:off x="831273" y="1733796"/>
            <a:ext cx="9379527" cy="4535939"/>
          </a:xfrm>
        </p:spPr>
        <p:txBody>
          <a:bodyPr>
            <a:normAutofit fontScale="92500" lnSpcReduction="10000"/>
          </a:bodyPr>
          <a:lstStyle/>
          <a:p>
            <a:pPr marL="274320" indent="-274320">
              <a:lnSpc>
                <a:spcPct val="110000"/>
              </a:lnSpc>
              <a:spcBef>
                <a:spcPts val="1200"/>
              </a:spcBef>
              <a:defRPr/>
            </a:pPr>
            <a:r>
              <a:rPr lang="en-US" dirty="0"/>
              <a:t>Unified service interaction model</a:t>
            </a:r>
          </a:p>
          <a:p>
            <a:pPr marL="274320" indent="-274320">
              <a:lnSpc>
                <a:spcPct val="110000"/>
              </a:lnSpc>
              <a:spcBef>
                <a:spcPts val="1200"/>
              </a:spcBef>
              <a:defRPr/>
            </a:pPr>
            <a:r>
              <a:rPr lang="en-US" dirty="0"/>
              <a:t>Supports legacy authentication factors</a:t>
            </a:r>
          </a:p>
          <a:p>
            <a:pPr marL="274320" indent="-274320">
              <a:lnSpc>
                <a:spcPct val="110000"/>
              </a:lnSpc>
              <a:spcBef>
                <a:spcPts val="1200"/>
              </a:spcBef>
              <a:defRPr/>
            </a:pPr>
            <a:r>
              <a:rPr lang="en-US" dirty="0"/>
              <a:t>Timeline authentication</a:t>
            </a:r>
          </a:p>
          <a:p>
            <a:pPr marL="274320" indent="-274320">
              <a:lnSpc>
                <a:spcPct val="110000"/>
              </a:lnSpc>
              <a:spcBef>
                <a:spcPts val="1200"/>
              </a:spcBef>
              <a:defRPr/>
            </a:pPr>
            <a:r>
              <a:rPr lang="en-US" dirty="0"/>
              <a:t>User centricity</a:t>
            </a:r>
          </a:p>
          <a:p>
            <a:pPr marL="274320" indent="-274320">
              <a:lnSpc>
                <a:spcPct val="110000"/>
              </a:lnSpc>
              <a:spcBef>
                <a:spcPts val="1200"/>
              </a:spcBef>
              <a:defRPr/>
            </a:pPr>
            <a:r>
              <a:rPr lang="en-US" dirty="0"/>
              <a:t>Anonymous authentication</a:t>
            </a:r>
          </a:p>
          <a:p>
            <a:pPr marL="274320" indent="-274320">
              <a:lnSpc>
                <a:spcPct val="110000"/>
              </a:lnSpc>
              <a:spcBef>
                <a:spcPts val="1200"/>
              </a:spcBef>
              <a:defRPr/>
            </a:pPr>
            <a:r>
              <a:rPr lang="en-US" dirty="0"/>
              <a:t>Privacy of non-</a:t>
            </a:r>
            <a:r>
              <a:rPr lang="en-US" dirty="0" err="1"/>
              <a:t>linkability</a:t>
            </a:r>
            <a:endParaRPr lang="en-US" dirty="0"/>
          </a:p>
          <a:p>
            <a:pPr marL="274320" indent="-274320">
              <a:lnSpc>
                <a:spcPct val="110000"/>
              </a:lnSpc>
              <a:spcBef>
                <a:spcPts val="1200"/>
              </a:spcBef>
              <a:defRPr/>
            </a:pPr>
            <a:r>
              <a:rPr lang="en-US" dirty="0"/>
              <a:t>Easier service composition architectures</a:t>
            </a:r>
          </a:p>
          <a:p>
            <a:pPr marL="274320" indent="-274320">
              <a:lnSpc>
                <a:spcPct val="110000"/>
              </a:lnSpc>
              <a:spcBef>
                <a:spcPts val="1200"/>
              </a:spcBef>
              <a:defRPr/>
            </a:pPr>
            <a:r>
              <a:rPr lang="en-US" dirty="0"/>
              <a:t>Evolving shared secret</a:t>
            </a: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37</a:t>
            </a:fld>
            <a:endParaRPr lang="en-US" altLang="en-US"/>
          </a:p>
        </p:txBody>
      </p:sp>
      <p:pic>
        <p:nvPicPr>
          <p:cNvPr id="10242" name="Picture 2" descr="http://mspyappreview.net/wp-content/uploads/2013/10/mspy-adva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772" y="2362200"/>
            <a:ext cx="4171950" cy="2552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8538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Fuzzy Authentication</a:t>
            </a:r>
            <a:br>
              <a:rPr lang="en-US" dirty="0"/>
            </a:br>
            <a:r>
              <a:rPr lang="en-US" sz="3600" dirty="0">
                <a:solidFill>
                  <a:schemeClr val="bg1">
                    <a:lumMod val="50000"/>
                  </a:schemeClr>
                </a:solidFill>
              </a:rPr>
              <a:t>Interaction Provenance</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38</a:t>
            </a:fld>
            <a:endParaRPr lang="en-US" altLang="en-US"/>
          </a:p>
        </p:txBody>
      </p:sp>
      <p:grpSp>
        <p:nvGrpSpPr>
          <p:cNvPr id="5" name="Group 3"/>
          <p:cNvGrpSpPr>
            <a:grpSpLocks/>
          </p:cNvGrpSpPr>
          <p:nvPr/>
        </p:nvGrpSpPr>
        <p:grpSpPr bwMode="auto">
          <a:xfrm>
            <a:off x="1556761" y="6311710"/>
            <a:ext cx="9040843" cy="546291"/>
            <a:chOff x="32758" y="5985777"/>
            <a:chExt cx="9040994" cy="545674"/>
          </a:xfrm>
        </p:grpSpPr>
        <p:pic>
          <p:nvPicPr>
            <p:cNvPr id="6" name="Picture 4" descr="C:\Users\rasib\Desktop\CompAndInfoScien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 y="6053548"/>
              <a:ext cx="2632952" cy="39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187" y="5998649"/>
              <a:ext cx="464565" cy="46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6"/>
            <p:cNvSpPr txBox="1">
              <a:spLocks noChangeArrowheads="1"/>
            </p:cNvSpPr>
            <p:nvPr/>
          </p:nvSpPr>
          <p:spPr bwMode="auto">
            <a:xfrm>
              <a:off x="4800678" y="5985777"/>
              <a:ext cx="3806889" cy="545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spcBef>
                  <a:spcPct val="20000"/>
                </a:spcBef>
                <a:buClr>
                  <a:schemeClr val="accent1"/>
                </a:buClr>
                <a:buSzPct val="100000"/>
                <a:buFont typeface="Symbol" pitchFamily="18" charset="2"/>
                <a:buChar char=""/>
                <a:defRPr sz="2400">
                  <a:solidFill>
                    <a:schemeClr val="tx2"/>
                  </a:solidFill>
                  <a:latin typeface="Franklin Gothic Book" pitchFamily="34" charset="0"/>
                  <a:ea typeface="MS PGothic" pitchFamily="34" charset="-128"/>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Franklin Gothic Book" pitchFamily="34" charset="0"/>
                  <a:ea typeface="MS PGothic" pitchFamily="34" charset="-128"/>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Franklin Gothic Book" pitchFamily="34" charset="0"/>
                  <a:ea typeface="MS PGothic" pitchFamily="34" charset="-128"/>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Franklin Gothic Book" pitchFamily="34" charset="0"/>
                  <a:ea typeface="MS PGothic" pitchFamily="34" charset="-128"/>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9pPr>
            </a:lstStyle>
            <a:p>
              <a:pPr algn="r" eaLnBrk="1" hangingPunct="1">
                <a:spcBef>
                  <a:spcPct val="0"/>
                </a:spcBef>
                <a:buClrTx/>
                <a:buSzTx/>
                <a:buFontTx/>
                <a:buNone/>
              </a:pPr>
              <a:r>
                <a:rPr lang="en-US" altLang="en-US" sz="1050" b="1" dirty="0" err="1">
                  <a:solidFill>
                    <a:srgbClr val="262626"/>
                  </a:solidFill>
                  <a:latin typeface="Calibri" pitchFamily="34" charset="0"/>
                </a:rPr>
                <a:t>SEC</a:t>
              </a:r>
              <a:r>
                <a:rPr lang="en-US" altLang="en-US" sz="1050" dirty="0" err="1">
                  <a:solidFill>
                    <a:srgbClr val="262626"/>
                  </a:solidFill>
                  <a:latin typeface="Calibri" pitchFamily="34" charset="0"/>
                </a:rPr>
                <a:t>u</a:t>
              </a:r>
              <a:r>
                <a:rPr lang="en-US" altLang="en-US" sz="1050" b="1" dirty="0" err="1">
                  <a:solidFill>
                    <a:srgbClr val="262626"/>
                  </a:solidFill>
                  <a:latin typeface="Calibri" pitchFamily="34" charset="0"/>
                </a:rPr>
                <a:t>RE</a:t>
              </a:r>
              <a:r>
                <a:rPr lang="en-US" altLang="en-US" sz="1050" dirty="0">
                  <a:solidFill>
                    <a:srgbClr val="262626"/>
                  </a:solidFill>
                  <a:latin typeface="Calibri" pitchFamily="34" charset="0"/>
                </a:rPr>
                <a:t> and </a:t>
              </a:r>
              <a:r>
                <a:rPr lang="en-US" altLang="en-US" sz="1050" b="1" dirty="0">
                  <a:solidFill>
                    <a:srgbClr val="262626"/>
                  </a:solidFill>
                  <a:latin typeface="Calibri" pitchFamily="34" charset="0"/>
                </a:rPr>
                <a:t>T</a:t>
              </a:r>
              <a:r>
                <a:rPr lang="en-US" altLang="en-US" sz="1050" dirty="0">
                  <a:solidFill>
                    <a:srgbClr val="262626"/>
                  </a:solidFill>
                  <a:latin typeface="Calibri" pitchFamily="34" charset="0"/>
                </a:rPr>
                <a:t>rustworthy computing </a:t>
              </a:r>
              <a:r>
                <a:rPr lang="en-US" altLang="en-US" sz="1050" b="1" dirty="0">
                  <a:solidFill>
                    <a:srgbClr val="262626"/>
                  </a:solidFill>
                  <a:latin typeface="Calibri" pitchFamily="34" charset="0"/>
                </a:rPr>
                <a:t>Lab</a:t>
              </a:r>
            </a:p>
            <a:p>
              <a:pPr algn="r" eaLnBrk="1" hangingPunct="1">
                <a:spcBef>
                  <a:spcPct val="0"/>
                </a:spcBef>
                <a:buClrTx/>
                <a:buSzTx/>
                <a:buFontTx/>
                <a:buNone/>
              </a:pPr>
              <a:r>
                <a:rPr lang="en-US" altLang="en-US" sz="1000" dirty="0">
                  <a:solidFill>
                    <a:srgbClr val="262626"/>
                  </a:solidFill>
                  <a:latin typeface="Calibri" pitchFamily="34" charset="0"/>
                </a:rPr>
                <a:t>Department of CIS, UAB</a:t>
              </a:r>
            </a:p>
            <a:p>
              <a:pPr algn="r" eaLnBrk="1" hangingPunct="1">
                <a:spcBef>
                  <a:spcPct val="0"/>
                </a:spcBef>
                <a:buClrTx/>
                <a:buSzTx/>
                <a:buFontTx/>
                <a:buNone/>
              </a:pPr>
              <a:r>
                <a:rPr lang="en-US" altLang="en-US" sz="900" dirty="0">
                  <a:solidFill>
                    <a:srgbClr val="262626"/>
                  </a:solidFill>
                  <a:latin typeface="Calibri" pitchFamily="34" charset="0"/>
                </a:rPr>
                <a:t>http://secret.cis.uab.edu</a:t>
              </a: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2514600"/>
            <a:ext cx="6776547" cy="31100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16802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066800"/>
          </a:xfrm>
        </p:spPr>
        <p:txBody>
          <a:bodyPr>
            <a:normAutofit/>
          </a:bodyPr>
          <a:lstStyle/>
          <a:p>
            <a:r>
              <a:rPr lang="en-US" dirty="0" err="1"/>
              <a:t>Fuzzification</a:t>
            </a:r>
            <a:r>
              <a:rPr lang="en-US" dirty="0"/>
              <a:t> of Interactions</a:t>
            </a: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39</a:t>
            </a:fld>
            <a:endParaRPr lang="en-US" altLang="en-US"/>
          </a:p>
        </p:txBody>
      </p:sp>
      <p:grpSp>
        <p:nvGrpSpPr>
          <p:cNvPr id="5" name="Group 3"/>
          <p:cNvGrpSpPr>
            <a:grpSpLocks/>
          </p:cNvGrpSpPr>
          <p:nvPr/>
        </p:nvGrpSpPr>
        <p:grpSpPr bwMode="auto">
          <a:xfrm>
            <a:off x="1556761" y="6311710"/>
            <a:ext cx="9040843" cy="546291"/>
            <a:chOff x="32758" y="5985777"/>
            <a:chExt cx="9040994" cy="545674"/>
          </a:xfrm>
        </p:grpSpPr>
        <p:pic>
          <p:nvPicPr>
            <p:cNvPr id="6" name="Picture 4" descr="C:\Users\rasib\Desktop\CompAndInfoScien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 y="6053548"/>
              <a:ext cx="2632952" cy="39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187" y="5998649"/>
              <a:ext cx="464565" cy="46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6"/>
            <p:cNvSpPr txBox="1">
              <a:spLocks noChangeArrowheads="1"/>
            </p:cNvSpPr>
            <p:nvPr/>
          </p:nvSpPr>
          <p:spPr bwMode="auto">
            <a:xfrm>
              <a:off x="4800678" y="5985777"/>
              <a:ext cx="3806889" cy="545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spcBef>
                  <a:spcPct val="20000"/>
                </a:spcBef>
                <a:buClr>
                  <a:schemeClr val="accent1"/>
                </a:buClr>
                <a:buSzPct val="100000"/>
                <a:buFont typeface="Symbol" pitchFamily="18" charset="2"/>
                <a:buChar char=""/>
                <a:defRPr sz="2400">
                  <a:solidFill>
                    <a:schemeClr val="tx2"/>
                  </a:solidFill>
                  <a:latin typeface="Franklin Gothic Book" pitchFamily="34" charset="0"/>
                  <a:ea typeface="MS PGothic" pitchFamily="34" charset="-128"/>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Franklin Gothic Book" pitchFamily="34" charset="0"/>
                  <a:ea typeface="MS PGothic" pitchFamily="34" charset="-128"/>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Franklin Gothic Book" pitchFamily="34" charset="0"/>
                  <a:ea typeface="MS PGothic" pitchFamily="34" charset="-128"/>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Franklin Gothic Book" pitchFamily="34" charset="0"/>
                  <a:ea typeface="MS PGothic" pitchFamily="34" charset="-128"/>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9pPr>
            </a:lstStyle>
            <a:p>
              <a:pPr algn="r" eaLnBrk="1" hangingPunct="1">
                <a:spcBef>
                  <a:spcPct val="0"/>
                </a:spcBef>
                <a:buClrTx/>
                <a:buSzTx/>
                <a:buFontTx/>
                <a:buNone/>
              </a:pPr>
              <a:r>
                <a:rPr lang="en-US" altLang="en-US" sz="1050" b="1" dirty="0" err="1">
                  <a:solidFill>
                    <a:srgbClr val="262626"/>
                  </a:solidFill>
                  <a:latin typeface="Calibri" pitchFamily="34" charset="0"/>
                </a:rPr>
                <a:t>SEC</a:t>
              </a:r>
              <a:r>
                <a:rPr lang="en-US" altLang="en-US" sz="1050" dirty="0" err="1">
                  <a:solidFill>
                    <a:srgbClr val="262626"/>
                  </a:solidFill>
                  <a:latin typeface="Calibri" pitchFamily="34" charset="0"/>
                </a:rPr>
                <a:t>u</a:t>
              </a:r>
              <a:r>
                <a:rPr lang="en-US" altLang="en-US" sz="1050" b="1" dirty="0" err="1">
                  <a:solidFill>
                    <a:srgbClr val="262626"/>
                  </a:solidFill>
                  <a:latin typeface="Calibri" pitchFamily="34" charset="0"/>
                </a:rPr>
                <a:t>RE</a:t>
              </a:r>
              <a:r>
                <a:rPr lang="en-US" altLang="en-US" sz="1050" dirty="0">
                  <a:solidFill>
                    <a:srgbClr val="262626"/>
                  </a:solidFill>
                  <a:latin typeface="Calibri" pitchFamily="34" charset="0"/>
                </a:rPr>
                <a:t> and </a:t>
              </a:r>
              <a:r>
                <a:rPr lang="en-US" altLang="en-US" sz="1050" b="1" dirty="0">
                  <a:solidFill>
                    <a:srgbClr val="262626"/>
                  </a:solidFill>
                  <a:latin typeface="Calibri" pitchFamily="34" charset="0"/>
                </a:rPr>
                <a:t>T</a:t>
              </a:r>
              <a:r>
                <a:rPr lang="en-US" altLang="en-US" sz="1050" dirty="0">
                  <a:solidFill>
                    <a:srgbClr val="262626"/>
                  </a:solidFill>
                  <a:latin typeface="Calibri" pitchFamily="34" charset="0"/>
                </a:rPr>
                <a:t>rustworthy computing </a:t>
              </a:r>
              <a:r>
                <a:rPr lang="en-US" altLang="en-US" sz="1050" b="1" dirty="0">
                  <a:solidFill>
                    <a:srgbClr val="262626"/>
                  </a:solidFill>
                  <a:latin typeface="Calibri" pitchFamily="34" charset="0"/>
                </a:rPr>
                <a:t>Lab</a:t>
              </a:r>
            </a:p>
            <a:p>
              <a:pPr algn="r" eaLnBrk="1" hangingPunct="1">
                <a:spcBef>
                  <a:spcPct val="0"/>
                </a:spcBef>
                <a:buClrTx/>
                <a:buSzTx/>
                <a:buFontTx/>
                <a:buNone/>
              </a:pPr>
              <a:r>
                <a:rPr lang="en-US" altLang="en-US" sz="1000" dirty="0">
                  <a:solidFill>
                    <a:srgbClr val="262626"/>
                  </a:solidFill>
                  <a:latin typeface="Calibri" pitchFamily="34" charset="0"/>
                </a:rPr>
                <a:t>Department of CIS, UAB</a:t>
              </a:r>
            </a:p>
            <a:p>
              <a:pPr algn="r" eaLnBrk="1" hangingPunct="1">
                <a:spcBef>
                  <a:spcPct val="0"/>
                </a:spcBef>
                <a:buClrTx/>
                <a:buSzTx/>
                <a:buFontTx/>
                <a:buNone/>
              </a:pPr>
              <a:r>
                <a:rPr lang="en-US" altLang="en-US" sz="900" dirty="0">
                  <a:solidFill>
                    <a:srgbClr val="262626"/>
                  </a:solidFill>
                  <a:latin typeface="Calibri" pitchFamily="34" charset="0"/>
                </a:rPr>
                <a:t>http://secret.cis.uab.edu</a:t>
              </a:r>
            </a:p>
          </p:txBody>
        </p:sp>
      </p:grpSp>
      <p:grpSp>
        <p:nvGrpSpPr>
          <p:cNvPr id="13" name="Group 12"/>
          <p:cNvGrpSpPr/>
          <p:nvPr/>
        </p:nvGrpSpPr>
        <p:grpSpPr>
          <a:xfrm>
            <a:off x="1447800" y="1752600"/>
            <a:ext cx="5029200" cy="4191000"/>
            <a:chOff x="1600200" y="1905000"/>
            <a:chExt cx="6096000" cy="4191000"/>
          </a:xfrm>
        </p:grpSpPr>
        <p:graphicFrame>
          <p:nvGraphicFramePr>
            <p:cNvPr id="9" name="Diagram 8"/>
            <p:cNvGraphicFramePr/>
            <p:nvPr/>
          </p:nvGraphicFramePr>
          <p:xfrm>
            <a:off x="1600200" y="2032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1" name="Straight Connector 10"/>
            <p:cNvCxnSpPr/>
            <p:nvPr/>
          </p:nvCxnSpPr>
          <p:spPr>
            <a:xfrm>
              <a:off x="4648200" y="1905000"/>
              <a:ext cx="0" cy="312420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096000" y="2362200"/>
            <a:ext cx="4114800" cy="3539430"/>
          </a:xfrm>
          <a:prstGeom prst="rect">
            <a:avLst/>
          </a:prstGeom>
        </p:spPr>
        <p:txBody>
          <a:bodyPr wrap="square">
            <a:spAutoFit/>
          </a:bodyPr>
          <a:lstStyle/>
          <a:p>
            <a:r>
              <a:rPr lang="en-US" sz="2800" dirty="0"/>
              <a:t>The </a:t>
            </a:r>
            <a:r>
              <a:rPr lang="en-US" sz="2800" b="1" dirty="0">
                <a:solidFill>
                  <a:srgbClr val="C00000"/>
                </a:solidFill>
              </a:rPr>
              <a:t>Persona</a:t>
            </a:r>
            <a:r>
              <a:rPr lang="en-US" sz="2800" dirty="0">
                <a:solidFill>
                  <a:srgbClr val="C00000"/>
                </a:solidFill>
              </a:rPr>
              <a:t> </a:t>
            </a:r>
            <a:r>
              <a:rPr lang="en-US" sz="2800" dirty="0"/>
              <a:t>of a list of interactions is the value obtained using an aggregation function using </a:t>
            </a:r>
            <a:r>
              <a:rPr lang="en-US" sz="2800" b="1" dirty="0">
                <a:solidFill>
                  <a:srgbClr val="C00000"/>
                </a:solidFill>
              </a:rPr>
              <a:t>Device</a:t>
            </a:r>
            <a:r>
              <a:rPr lang="en-US" sz="2800" dirty="0"/>
              <a:t>, </a:t>
            </a:r>
            <a:r>
              <a:rPr lang="en-US" sz="2800" b="1" dirty="0">
                <a:solidFill>
                  <a:srgbClr val="C00000"/>
                </a:solidFill>
              </a:rPr>
              <a:t>Epoch</a:t>
            </a:r>
            <a:r>
              <a:rPr lang="en-US" sz="2800" dirty="0"/>
              <a:t>, and </a:t>
            </a:r>
            <a:r>
              <a:rPr lang="en-US" sz="2800" b="1" dirty="0">
                <a:solidFill>
                  <a:srgbClr val="C00000"/>
                </a:solidFill>
              </a:rPr>
              <a:t>Device</a:t>
            </a:r>
            <a:r>
              <a:rPr lang="en-US" sz="2800" dirty="0">
                <a:solidFill>
                  <a:srgbClr val="C00000"/>
                </a:solidFill>
              </a:rPr>
              <a:t> </a:t>
            </a:r>
            <a:r>
              <a:rPr lang="en-US" sz="2800" dirty="0"/>
              <a:t>inputs for a given </a:t>
            </a:r>
            <a:r>
              <a:rPr lang="en-US" sz="2800" dirty="0" err="1"/>
              <a:t>fuzzifier</a:t>
            </a:r>
            <a:r>
              <a:rPr lang="en-US" sz="2800" dirty="0"/>
              <a:t> and </a:t>
            </a:r>
            <a:r>
              <a:rPr lang="en-US" sz="2800" dirty="0" err="1"/>
              <a:t>defuzzifier</a:t>
            </a:r>
            <a:r>
              <a:rPr lang="en-US" sz="2800" dirty="0"/>
              <a:t>.</a:t>
            </a:r>
          </a:p>
        </p:txBody>
      </p:sp>
    </p:spTree>
    <p:extLst>
      <p:ext uri="{BB962C8B-B14F-4D97-AF65-F5344CB8AC3E}">
        <p14:creationId xmlns:p14="http://schemas.microsoft.com/office/powerpoint/2010/main" val="1779518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lo journey">
            <a:extLst>
              <a:ext uri="{FF2B5EF4-FFF2-40B4-BE49-F238E27FC236}">
                <a16:creationId xmlns:a16="http://schemas.microsoft.com/office/drawing/2014/main" id="{F7F6E868-B1A7-CA40-52E8-F084FB32531B}"/>
              </a:ext>
            </a:extLst>
          </p:cNvPr>
          <p:cNvPicPr>
            <a:picLocks noChangeAspect="1"/>
          </p:cNvPicPr>
          <p:nvPr/>
        </p:nvPicPr>
        <p:blipFill>
          <a:blip r:embed="rId2"/>
          <a:srcRect l="31320" r="22488"/>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60ACC163-3E72-FB0B-F065-C0447BF5587C}"/>
              </a:ext>
            </a:extLst>
          </p:cNvPr>
          <p:cNvSpPr>
            <a:spLocks noGrp="1"/>
          </p:cNvSpPr>
          <p:nvPr>
            <p:ph type="title"/>
          </p:nvPr>
        </p:nvSpPr>
        <p:spPr>
          <a:xfrm>
            <a:off x="372533" y="83128"/>
            <a:ext cx="8105423" cy="1849360"/>
          </a:xfrm>
        </p:spPr>
        <p:txBody>
          <a:bodyPr>
            <a:normAutofit/>
          </a:bodyPr>
          <a:lstStyle/>
          <a:p>
            <a:r>
              <a:rPr lang="en-US" sz="3200" b="1" dirty="0"/>
              <a:t>There is a </a:t>
            </a:r>
            <a:r>
              <a:rPr lang="en-US" sz="3200" b="1" dirty="0">
                <a:solidFill>
                  <a:srgbClr val="FF0000"/>
                </a:solidFill>
              </a:rPr>
              <a:t>big disconnect </a:t>
            </a:r>
            <a:r>
              <a:rPr lang="en-US" sz="3200" b="1" dirty="0"/>
              <a:t>between how we establish trust in real life vs. in the digital systems</a:t>
            </a:r>
          </a:p>
        </p:txBody>
      </p:sp>
      <p:sp>
        <p:nvSpPr>
          <p:cNvPr id="3" name="Content Placeholder 2">
            <a:extLst>
              <a:ext uri="{FF2B5EF4-FFF2-40B4-BE49-F238E27FC236}">
                <a16:creationId xmlns:a16="http://schemas.microsoft.com/office/drawing/2014/main" id="{6E3DA4C9-1949-3935-C328-17BAF12CD067}"/>
              </a:ext>
            </a:extLst>
          </p:cNvPr>
          <p:cNvSpPr>
            <a:spLocks noGrp="1"/>
          </p:cNvSpPr>
          <p:nvPr>
            <p:ph idx="1"/>
          </p:nvPr>
        </p:nvSpPr>
        <p:spPr>
          <a:xfrm>
            <a:off x="462844" y="2194102"/>
            <a:ext cx="7190407" cy="3908585"/>
          </a:xfrm>
        </p:spPr>
        <p:txBody>
          <a:bodyPr>
            <a:normAutofit lnSpcReduction="10000"/>
          </a:bodyPr>
          <a:lstStyle/>
          <a:p>
            <a:r>
              <a:rPr lang="en-US" sz="2400" dirty="0"/>
              <a:t>In real life, trust is </a:t>
            </a:r>
            <a:r>
              <a:rPr lang="en-US" sz="2400" b="1" dirty="0"/>
              <a:t>not dependent on single factors</a:t>
            </a:r>
            <a:r>
              <a:rPr lang="en-US" sz="2400" dirty="0"/>
              <a:t>. </a:t>
            </a:r>
          </a:p>
          <a:p>
            <a:r>
              <a:rPr lang="en-US" sz="2400" dirty="0"/>
              <a:t>We use </a:t>
            </a:r>
            <a:r>
              <a:rPr lang="en-US" sz="2400" b="1" dirty="0"/>
              <a:t>history, prior acquaintance or interactions, mutual friends, how long we know someone, and many other factors </a:t>
            </a:r>
            <a:r>
              <a:rPr lang="en-US" sz="2400" dirty="0"/>
              <a:t>to decide whether we can trust someone</a:t>
            </a:r>
          </a:p>
          <a:p>
            <a:pPr lvl="1"/>
            <a:r>
              <a:rPr lang="en-US" dirty="0"/>
              <a:t>For example, if we meet someone today and interact with them, we use the history or “memory” of this interaction when we meet them again in the future</a:t>
            </a:r>
          </a:p>
          <a:p>
            <a:pPr lvl="1"/>
            <a:r>
              <a:rPr lang="en-US" dirty="0"/>
              <a:t>Humans tend to value and trust long term acquaintances more than recent acquaintances</a:t>
            </a:r>
          </a:p>
        </p:txBody>
      </p:sp>
      <p:sp>
        <p:nvSpPr>
          <p:cNvPr id="4" name="Slide Number Placeholder 3">
            <a:extLst>
              <a:ext uri="{FF2B5EF4-FFF2-40B4-BE49-F238E27FC236}">
                <a16:creationId xmlns:a16="http://schemas.microsoft.com/office/drawing/2014/main" id="{D5ED0B78-011F-1880-A1DC-BB4794F218E1}"/>
              </a:ext>
            </a:extLst>
          </p:cNvPr>
          <p:cNvSpPr>
            <a:spLocks noGrp="1"/>
          </p:cNvSpPr>
          <p:nvPr>
            <p:ph type="sldNum" sz="quarter" idx="12"/>
          </p:nvPr>
        </p:nvSpPr>
        <p:spPr/>
        <p:txBody>
          <a:bodyPr/>
          <a:lstStyle/>
          <a:p>
            <a:fld id="{AFE5E086-C186-A74B-BDEE-5E77191BB5C4}" type="slidenum">
              <a:rPr lang="en-US" smtClean="0"/>
              <a:t>4</a:t>
            </a:fld>
            <a:endParaRPr lang="en-US"/>
          </a:p>
        </p:txBody>
      </p:sp>
    </p:spTree>
    <p:extLst>
      <p:ext uri="{BB962C8B-B14F-4D97-AF65-F5344CB8AC3E}">
        <p14:creationId xmlns:p14="http://schemas.microsoft.com/office/powerpoint/2010/main" val="173545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066800"/>
          </a:xfrm>
        </p:spPr>
        <p:txBody>
          <a:bodyPr>
            <a:normAutofit/>
          </a:bodyPr>
          <a:lstStyle/>
          <a:p>
            <a:r>
              <a:rPr lang="en-US" dirty="0"/>
              <a:t>Fuzzy Ranges</a:t>
            </a: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40</a:t>
            </a:fld>
            <a:endParaRPr lang="en-US" altLang="en-US"/>
          </a:p>
        </p:txBody>
      </p:sp>
      <p:grpSp>
        <p:nvGrpSpPr>
          <p:cNvPr id="5" name="Group 3"/>
          <p:cNvGrpSpPr>
            <a:grpSpLocks/>
          </p:cNvGrpSpPr>
          <p:nvPr/>
        </p:nvGrpSpPr>
        <p:grpSpPr bwMode="auto">
          <a:xfrm>
            <a:off x="1556761" y="6311710"/>
            <a:ext cx="9040843" cy="546291"/>
            <a:chOff x="32758" y="5985777"/>
            <a:chExt cx="9040994" cy="545674"/>
          </a:xfrm>
        </p:grpSpPr>
        <p:pic>
          <p:nvPicPr>
            <p:cNvPr id="6" name="Picture 4" descr="C:\Users\rasib\Desktop\CompAndInfoScien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 y="6053548"/>
              <a:ext cx="2632952" cy="39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187" y="5998649"/>
              <a:ext cx="464565" cy="46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6"/>
            <p:cNvSpPr txBox="1">
              <a:spLocks noChangeArrowheads="1"/>
            </p:cNvSpPr>
            <p:nvPr/>
          </p:nvSpPr>
          <p:spPr bwMode="auto">
            <a:xfrm>
              <a:off x="4800678" y="5985777"/>
              <a:ext cx="3806889" cy="545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spcBef>
                  <a:spcPct val="20000"/>
                </a:spcBef>
                <a:buClr>
                  <a:schemeClr val="accent1"/>
                </a:buClr>
                <a:buSzPct val="100000"/>
                <a:buFont typeface="Symbol" pitchFamily="18" charset="2"/>
                <a:buChar char=""/>
                <a:defRPr sz="2400">
                  <a:solidFill>
                    <a:schemeClr val="tx2"/>
                  </a:solidFill>
                  <a:latin typeface="Franklin Gothic Book" pitchFamily="34" charset="0"/>
                  <a:ea typeface="MS PGothic" pitchFamily="34" charset="-128"/>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Franklin Gothic Book" pitchFamily="34" charset="0"/>
                  <a:ea typeface="MS PGothic" pitchFamily="34" charset="-128"/>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Franklin Gothic Book" pitchFamily="34" charset="0"/>
                  <a:ea typeface="MS PGothic" pitchFamily="34" charset="-128"/>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Franklin Gothic Book" pitchFamily="34" charset="0"/>
                  <a:ea typeface="MS PGothic" pitchFamily="34" charset="-128"/>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9pPr>
            </a:lstStyle>
            <a:p>
              <a:pPr algn="r" eaLnBrk="1" hangingPunct="1">
                <a:spcBef>
                  <a:spcPct val="0"/>
                </a:spcBef>
                <a:buClrTx/>
                <a:buSzTx/>
                <a:buFontTx/>
                <a:buNone/>
              </a:pPr>
              <a:r>
                <a:rPr lang="en-US" altLang="en-US" sz="1050" b="1" dirty="0" err="1">
                  <a:solidFill>
                    <a:srgbClr val="262626"/>
                  </a:solidFill>
                  <a:latin typeface="Calibri" pitchFamily="34" charset="0"/>
                </a:rPr>
                <a:t>SEC</a:t>
              </a:r>
              <a:r>
                <a:rPr lang="en-US" altLang="en-US" sz="1050" dirty="0" err="1">
                  <a:solidFill>
                    <a:srgbClr val="262626"/>
                  </a:solidFill>
                  <a:latin typeface="Calibri" pitchFamily="34" charset="0"/>
                </a:rPr>
                <a:t>u</a:t>
              </a:r>
              <a:r>
                <a:rPr lang="en-US" altLang="en-US" sz="1050" b="1" dirty="0" err="1">
                  <a:solidFill>
                    <a:srgbClr val="262626"/>
                  </a:solidFill>
                  <a:latin typeface="Calibri" pitchFamily="34" charset="0"/>
                </a:rPr>
                <a:t>RE</a:t>
              </a:r>
              <a:r>
                <a:rPr lang="en-US" altLang="en-US" sz="1050" dirty="0">
                  <a:solidFill>
                    <a:srgbClr val="262626"/>
                  </a:solidFill>
                  <a:latin typeface="Calibri" pitchFamily="34" charset="0"/>
                </a:rPr>
                <a:t> and </a:t>
              </a:r>
              <a:r>
                <a:rPr lang="en-US" altLang="en-US" sz="1050" b="1" dirty="0">
                  <a:solidFill>
                    <a:srgbClr val="262626"/>
                  </a:solidFill>
                  <a:latin typeface="Calibri" pitchFamily="34" charset="0"/>
                </a:rPr>
                <a:t>T</a:t>
              </a:r>
              <a:r>
                <a:rPr lang="en-US" altLang="en-US" sz="1050" dirty="0">
                  <a:solidFill>
                    <a:srgbClr val="262626"/>
                  </a:solidFill>
                  <a:latin typeface="Calibri" pitchFamily="34" charset="0"/>
                </a:rPr>
                <a:t>rustworthy computing </a:t>
              </a:r>
              <a:r>
                <a:rPr lang="en-US" altLang="en-US" sz="1050" b="1" dirty="0">
                  <a:solidFill>
                    <a:srgbClr val="262626"/>
                  </a:solidFill>
                  <a:latin typeface="Calibri" pitchFamily="34" charset="0"/>
                </a:rPr>
                <a:t>Lab</a:t>
              </a:r>
            </a:p>
            <a:p>
              <a:pPr algn="r" eaLnBrk="1" hangingPunct="1">
                <a:spcBef>
                  <a:spcPct val="0"/>
                </a:spcBef>
                <a:buClrTx/>
                <a:buSzTx/>
                <a:buFontTx/>
                <a:buNone/>
              </a:pPr>
              <a:r>
                <a:rPr lang="en-US" altLang="en-US" sz="1000" dirty="0">
                  <a:solidFill>
                    <a:srgbClr val="262626"/>
                  </a:solidFill>
                  <a:latin typeface="Calibri" pitchFamily="34" charset="0"/>
                </a:rPr>
                <a:t>Department of CIS, UAB</a:t>
              </a:r>
            </a:p>
            <a:p>
              <a:pPr algn="r" eaLnBrk="1" hangingPunct="1">
                <a:spcBef>
                  <a:spcPct val="0"/>
                </a:spcBef>
                <a:buClrTx/>
                <a:buSzTx/>
                <a:buFontTx/>
                <a:buNone/>
              </a:pPr>
              <a:r>
                <a:rPr lang="en-US" altLang="en-US" sz="900" dirty="0">
                  <a:solidFill>
                    <a:srgbClr val="262626"/>
                  </a:solidFill>
                  <a:latin typeface="Calibri" pitchFamily="34" charset="0"/>
                </a:rPr>
                <a:t>http://secret.cis.uab.edu</a:t>
              </a:r>
            </a:p>
          </p:txBody>
        </p:sp>
      </p:grpSp>
      <p:sp>
        <p:nvSpPr>
          <p:cNvPr id="3" name="TextBox 2"/>
          <p:cNvSpPr txBox="1"/>
          <p:nvPr/>
        </p:nvSpPr>
        <p:spPr>
          <a:xfrm>
            <a:off x="5867401" y="1942743"/>
            <a:ext cx="2890663" cy="235628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000" b="1" dirty="0"/>
              <a:t>Very Low</a:t>
            </a:r>
            <a:r>
              <a:rPr lang="en-US" sz="2000" dirty="0"/>
              <a:t>: 0.00 – 0.30</a:t>
            </a:r>
          </a:p>
          <a:p>
            <a:pPr marL="285750" indent="-285750">
              <a:lnSpc>
                <a:spcPct val="150000"/>
              </a:lnSpc>
              <a:buFont typeface="Arial" panose="020B0604020202020204" pitchFamily="34" charset="0"/>
              <a:buChar char="•"/>
            </a:pPr>
            <a:r>
              <a:rPr lang="en-US" sz="2000" b="1" dirty="0"/>
              <a:t>Low</a:t>
            </a:r>
            <a:r>
              <a:rPr lang="en-US" sz="2000" dirty="0"/>
              <a:t>: 0.15 – 0.50</a:t>
            </a:r>
          </a:p>
          <a:p>
            <a:pPr marL="285750" indent="-285750">
              <a:lnSpc>
                <a:spcPct val="150000"/>
              </a:lnSpc>
              <a:buFont typeface="Arial" panose="020B0604020202020204" pitchFamily="34" charset="0"/>
              <a:buChar char="•"/>
            </a:pPr>
            <a:r>
              <a:rPr lang="en-US" sz="2000" b="1" dirty="0"/>
              <a:t>Medium</a:t>
            </a:r>
            <a:r>
              <a:rPr lang="en-US" sz="2000" dirty="0"/>
              <a:t>: 0.30 – 0.70</a:t>
            </a:r>
          </a:p>
          <a:p>
            <a:pPr marL="285750" indent="-285750">
              <a:lnSpc>
                <a:spcPct val="150000"/>
              </a:lnSpc>
              <a:buFont typeface="Arial" panose="020B0604020202020204" pitchFamily="34" charset="0"/>
              <a:buChar char="•"/>
            </a:pPr>
            <a:r>
              <a:rPr lang="en-US" sz="2000" b="1" dirty="0"/>
              <a:t>High</a:t>
            </a:r>
            <a:r>
              <a:rPr lang="en-US" sz="2000" dirty="0"/>
              <a:t>: 0.50 – 0.85</a:t>
            </a:r>
          </a:p>
          <a:p>
            <a:pPr marL="285750" indent="-285750">
              <a:lnSpc>
                <a:spcPct val="150000"/>
              </a:lnSpc>
              <a:buFont typeface="Arial" panose="020B0604020202020204" pitchFamily="34" charset="0"/>
              <a:buChar char="•"/>
            </a:pPr>
            <a:r>
              <a:rPr lang="en-US" sz="2000" b="1" dirty="0"/>
              <a:t>Very High</a:t>
            </a:r>
            <a:r>
              <a:rPr lang="en-US" sz="2000" dirty="0"/>
              <a:t>: o.70 – 1.00</a:t>
            </a:r>
          </a:p>
        </p:txBody>
      </p:sp>
      <p:sp>
        <p:nvSpPr>
          <p:cNvPr id="10" name="TextBox 9"/>
          <p:cNvSpPr txBox="1"/>
          <p:nvPr/>
        </p:nvSpPr>
        <p:spPr>
          <a:xfrm>
            <a:off x="2464717" y="1876245"/>
            <a:ext cx="2169953" cy="2615524"/>
          </a:xfrm>
          <a:prstGeom prst="rect">
            <a:avLst/>
          </a:prstGeom>
          <a:noFill/>
        </p:spPr>
        <p:txBody>
          <a:bodyPr wrap="none" rtlCol="0">
            <a:spAutoFit/>
          </a:bodyPr>
          <a:lstStyle/>
          <a:p>
            <a:pPr algn="r">
              <a:lnSpc>
                <a:spcPct val="150000"/>
              </a:lnSpc>
            </a:pPr>
            <a:r>
              <a:rPr lang="en-US" sz="2800" b="1" dirty="0"/>
              <a:t>Event (</a:t>
            </a:r>
            <a:r>
              <a:rPr lang="en-US" sz="2800" b="1" dirty="0" err="1"/>
              <a:t>V</a:t>
            </a:r>
            <a:r>
              <a:rPr lang="en-US" sz="2800" b="1" baseline="-25000" dirty="0" err="1"/>
              <a:t>Ev</a:t>
            </a:r>
            <a:r>
              <a:rPr lang="en-US" sz="2800" b="1" dirty="0"/>
              <a:t>)</a:t>
            </a:r>
          </a:p>
          <a:p>
            <a:pPr algn="r">
              <a:lnSpc>
                <a:spcPct val="150000"/>
              </a:lnSpc>
            </a:pPr>
            <a:r>
              <a:rPr lang="en-US" sz="2800" b="1" dirty="0"/>
              <a:t>Epoch (</a:t>
            </a:r>
            <a:r>
              <a:rPr lang="en-US" sz="2800" b="1" dirty="0" err="1"/>
              <a:t>V</a:t>
            </a:r>
            <a:r>
              <a:rPr lang="en-US" sz="2800" b="1" baseline="-25000" dirty="0" err="1"/>
              <a:t>Ep</a:t>
            </a:r>
            <a:r>
              <a:rPr lang="en-US" sz="2800" b="1" dirty="0"/>
              <a:t>)</a:t>
            </a:r>
          </a:p>
          <a:p>
            <a:pPr algn="r">
              <a:lnSpc>
                <a:spcPct val="150000"/>
              </a:lnSpc>
            </a:pPr>
            <a:r>
              <a:rPr lang="en-US" sz="2800" b="1" dirty="0"/>
              <a:t>Device (</a:t>
            </a:r>
            <a:r>
              <a:rPr lang="en-US" sz="2800" b="1" dirty="0" err="1"/>
              <a:t>V</a:t>
            </a:r>
            <a:r>
              <a:rPr lang="en-US" sz="2800" b="1" baseline="-25000" dirty="0" err="1"/>
              <a:t>Dv</a:t>
            </a:r>
            <a:r>
              <a:rPr lang="en-US" sz="2800" b="1" dirty="0"/>
              <a:t>)</a:t>
            </a:r>
          </a:p>
          <a:p>
            <a:pPr algn="r">
              <a:lnSpc>
                <a:spcPct val="150000"/>
              </a:lnSpc>
            </a:pPr>
            <a:r>
              <a:rPr lang="en-US" sz="2800" b="1" dirty="0"/>
              <a:t>Persona (V</a:t>
            </a:r>
            <a:r>
              <a:rPr lang="en-US" sz="2800" b="1" baseline="-25000" dirty="0"/>
              <a:t>P</a:t>
            </a:r>
            <a:r>
              <a:rPr lang="en-US" sz="2800" b="1" dirty="0"/>
              <a:t>)</a:t>
            </a:r>
          </a:p>
        </p:txBody>
      </p:sp>
      <p:sp>
        <p:nvSpPr>
          <p:cNvPr id="13" name="Right Brace 12"/>
          <p:cNvSpPr/>
          <p:nvPr/>
        </p:nvSpPr>
        <p:spPr>
          <a:xfrm>
            <a:off x="4876800" y="1905000"/>
            <a:ext cx="718800" cy="249650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214" y="4876801"/>
            <a:ext cx="6400800" cy="5657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90142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066800"/>
          </a:xfrm>
        </p:spPr>
        <p:txBody>
          <a:bodyPr>
            <a:normAutofit fontScale="90000"/>
          </a:bodyPr>
          <a:lstStyle/>
          <a:p>
            <a:r>
              <a:rPr lang="en-US" dirty="0"/>
              <a:t>Fuzzy Control Logic </a:t>
            </a:r>
            <a:r>
              <a:rPr lang="en-US" sz="2200" dirty="0">
                <a:solidFill>
                  <a:schemeClr val="bg1">
                    <a:lumMod val="50000"/>
                  </a:schemeClr>
                </a:solidFill>
              </a:rPr>
              <a:t>(why is it awesome?)</a:t>
            </a:r>
            <a:br>
              <a:rPr lang="en-US" dirty="0"/>
            </a:br>
            <a:r>
              <a:rPr lang="en-US" sz="3100" dirty="0">
                <a:solidFill>
                  <a:schemeClr val="bg1">
                    <a:lumMod val="50000"/>
                  </a:schemeClr>
                </a:solidFill>
              </a:rPr>
              <a:t>Examples of Linguistic Policies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41</a:t>
            </a:fld>
            <a:endParaRPr lang="en-US" altLang="en-US"/>
          </a:p>
        </p:txBody>
      </p:sp>
      <p:grpSp>
        <p:nvGrpSpPr>
          <p:cNvPr id="5" name="Group 3"/>
          <p:cNvGrpSpPr>
            <a:grpSpLocks/>
          </p:cNvGrpSpPr>
          <p:nvPr/>
        </p:nvGrpSpPr>
        <p:grpSpPr bwMode="auto">
          <a:xfrm>
            <a:off x="1556761" y="6311710"/>
            <a:ext cx="9040843" cy="546291"/>
            <a:chOff x="32758" y="5985777"/>
            <a:chExt cx="9040994" cy="545674"/>
          </a:xfrm>
        </p:grpSpPr>
        <p:pic>
          <p:nvPicPr>
            <p:cNvPr id="6" name="Picture 4" descr="C:\Users\rasib\Desktop\CompAndInfoScien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 y="6053548"/>
              <a:ext cx="2632952" cy="39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187" y="5998649"/>
              <a:ext cx="464565" cy="46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6"/>
            <p:cNvSpPr txBox="1">
              <a:spLocks noChangeArrowheads="1"/>
            </p:cNvSpPr>
            <p:nvPr/>
          </p:nvSpPr>
          <p:spPr bwMode="auto">
            <a:xfrm>
              <a:off x="4800678" y="5985777"/>
              <a:ext cx="3806889" cy="545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spAutoFit/>
            </a:bodyPr>
            <a:lstStyle>
              <a:lvl1pPr eaLnBrk="0" hangingPunct="0">
                <a:spcBef>
                  <a:spcPct val="20000"/>
                </a:spcBef>
                <a:buClr>
                  <a:schemeClr val="accent1"/>
                </a:buClr>
                <a:buSzPct val="100000"/>
                <a:buFont typeface="Symbol" pitchFamily="18" charset="2"/>
                <a:buChar char=""/>
                <a:defRPr sz="2400">
                  <a:solidFill>
                    <a:schemeClr val="tx2"/>
                  </a:solidFill>
                  <a:latin typeface="Franklin Gothic Book" pitchFamily="34" charset="0"/>
                  <a:ea typeface="MS PGothic" pitchFamily="34" charset="-128"/>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Franklin Gothic Book" pitchFamily="34" charset="0"/>
                  <a:ea typeface="MS PGothic" pitchFamily="34" charset="-128"/>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Franklin Gothic Book" pitchFamily="34" charset="0"/>
                  <a:ea typeface="MS PGothic" pitchFamily="34" charset="-128"/>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Franklin Gothic Book" pitchFamily="34" charset="0"/>
                  <a:ea typeface="MS PGothic" pitchFamily="34" charset="-128"/>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Franklin Gothic Book" pitchFamily="34" charset="0"/>
                  <a:ea typeface="MS PGothic" pitchFamily="34" charset="-128"/>
                </a:defRPr>
              </a:lvl9pPr>
            </a:lstStyle>
            <a:p>
              <a:pPr algn="r" eaLnBrk="1" hangingPunct="1">
                <a:spcBef>
                  <a:spcPct val="0"/>
                </a:spcBef>
                <a:buClrTx/>
                <a:buSzTx/>
                <a:buFontTx/>
                <a:buNone/>
              </a:pPr>
              <a:r>
                <a:rPr lang="en-US" altLang="en-US" sz="1050" b="1" dirty="0" err="1">
                  <a:solidFill>
                    <a:srgbClr val="262626"/>
                  </a:solidFill>
                  <a:latin typeface="Calibri" pitchFamily="34" charset="0"/>
                </a:rPr>
                <a:t>SEC</a:t>
              </a:r>
              <a:r>
                <a:rPr lang="en-US" altLang="en-US" sz="1050" dirty="0" err="1">
                  <a:solidFill>
                    <a:srgbClr val="262626"/>
                  </a:solidFill>
                  <a:latin typeface="Calibri" pitchFamily="34" charset="0"/>
                </a:rPr>
                <a:t>u</a:t>
              </a:r>
              <a:r>
                <a:rPr lang="en-US" altLang="en-US" sz="1050" b="1" dirty="0" err="1">
                  <a:solidFill>
                    <a:srgbClr val="262626"/>
                  </a:solidFill>
                  <a:latin typeface="Calibri" pitchFamily="34" charset="0"/>
                </a:rPr>
                <a:t>RE</a:t>
              </a:r>
              <a:r>
                <a:rPr lang="en-US" altLang="en-US" sz="1050" dirty="0">
                  <a:solidFill>
                    <a:srgbClr val="262626"/>
                  </a:solidFill>
                  <a:latin typeface="Calibri" pitchFamily="34" charset="0"/>
                </a:rPr>
                <a:t> and </a:t>
              </a:r>
              <a:r>
                <a:rPr lang="en-US" altLang="en-US" sz="1050" b="1" dirty="0">
                  <a:solidFill>
                    <a:srgbClr val="262626"/>
                  </a:solidFill>
                  <a:latin typeface="Calibri" pitchFamily="34" charset="0"/>
                </a:rPr>
                <a:t>T</a:t>
              </a:r>
              <a:r>
                <a:rPr lang="en-US" altLang="en-US" sz="1050" dirty="0">
                  <a:solidFill>
                    <a:srgbClr val="262626"/>
                  </a:solidFill>
                  <a:latin typeface="Calibri" pitchFamily="34" charset="0"/>
                </a:rPr>
                <a:t>rustworthy computing </a:t>
              </a:r>
              <a:r>
                <a:rPr lang="en-US" altLang="en-US" sz="1050" b="1" dirty="0">
                  <a:solidFill>
                    <a:srgbClr val="262626"/>
                  </a:solidFill>
                  <a:latin typeface="Calibri" pitchFamily="34" charset="0"/>
                </a:rPr>
                <a:t>Lab</a:t>
              </a:r>
            </a:p>
            <a:p>
              <a:pPr algn="r" eaLnBrk="1" hangingPunct="1">
                <a:spcBef>
                  <a:spcPct val="0"/>
                </a:spcBef>
                <a:buClrTx/>
                <a:buSzTx/>
                <a:buFontTx/>
                <a:buNone/>
              </a:pPr>
              <a:r>
                <a:rPr lang="en-US" altLang="en-US" sz="1000" dirty="0">
                  <a:solidFill>
                    <a:srgbClr val="262626"/>
                  </a:solidFill>
                  <a:latin typeface="Calibri" pitchFamily="34" charset="0"/>
                </a:rPr>
                <a:t>Department of CIS, UAB</a:t>
              </a:r>
            </a:p>
            <a:p>
              <a:pPr algn="r" eaLnBrk="1" hangingPunct="1">
                <a:spcBef>
                  <a:spcPct val="0"/>
                </a:spcBef>
                <a:buClrTx/>
                <a:buSzTx/>
                <a:buFontTx/>
                <a:buNone/>
              </a:pPr>
              <a:r>
                <a:rPr lang="en-US" altLang="en-US" sz="900" dirty="0">
                  <a:solidFill>
                    <a:srgbClr val="262626"/>
                  </a:solidFill>
                  <a:latin typeface="Calibri" pitchFamily="34" charset="0"/>
                </a:rPr>
                <a:t>http://secret.cis.uab.edu</a:t>
              </a:r>
            </a:p>
          </p:txBody>
        </p:sp>
      </p:grpSp>
      <p:sp>
        <p:nvSpPr>
          <p:cNvPr id="3" name="TextBox 2"/>
          <p:cNvSpPr txBox="1"/>
          <p:nvPr/>
        </p:nvSpPr>
        <p:spPr>
          <a:xfrm>
            <a:off x="2057400" y="2362200"/>
            <a:ext cx="8153400" cy="2677656"/>
          </a:xfrm>
          <a:prstGeom prst="rect">
            <a:avLst/>
          </a:prstGeom>
          <a:noFill/>
        </p:spPr>
        <p:txBody>
          <a:bodyPr wrap="square" rtlCol="0">
            <a:spAutoFit/>
          </a:bodyPr>
          <a:lstStyle/>
          <a:p>
            <a:r>
              <a:rPr lang="en-US" sz="2800" dirty="0"/>
              <a:t>If </a:t>
            </a:r>
            <a:r>
              <a:rPr lang="en-US" sz="2800" i="1" dirty="0">
                <a:solidFill>
                  <a:srgbClr val="FF0000"/>
                </a:solidFill>
              </a:rPr>
              <a:t>Event</a:t>
            </a:r>
            <a:r>
              <a:rPr lang="en-US" sz="2800" i="1" dirty="0"/>
              <a:t> </a:t>
            </a:r>
            <a:r>
              <a:rPr lang="en-US" sz="2800" dirty="0"/>
              <a:t>is </a:t>
            </a:r>
            <a:r>
              <a:rPr lang="en-US" sz="2800" b="1" dirty="0" err="1"/>
              <a:t>VeryLow</a:t>
            </a:r>
            <a:r>
              <a:rPr lang="en-US" sz="2800" dirty="0"/>
              <a:t> and </a:t>
            </a:r>
            <a:r>
              <a:rPr lang="en-US" sz="2800" i="1" dirty="0">
                <a:solidFill>
                  <a:srgbClr val="FF0000"/>
                </a:solidFill>
              </a:rPr>
              <a:t>Epoch</a:t>
            </a:r>
            <a:r>
              <a:rPr lang="en-US" sz="2800" i="1" dirty="0"/>
              <a:t> </a:t>
            </a:r>
            <a:r>
              <a:rPr lang="en-US" sz="2800" dirty="0"/>
              <a:t>is </a:t>
            </a:r>
            <a:r>
              <a:rPr lang="en-US" sz="2800" b="1" dirty="0" err="1"/>
              <a:t>VeryLow</a:t>
            </a:r>
            <a:r>
              <a:rPr lang="en-US" sz="2800" dirty="0"/>
              <a:t> and </a:t>
            </a:r>
            <a:r>
              <a:rPr lang="en-US" sz="2800" i="1" dirty="0">
                <a:solidFill>
                  <a:srgbClr val="FF0000"/>
                </a:solidFill>
              </a:rPr>
              <a:t>Device</a:t>
            </a:r>
            <a:r>
              <a:rPr lang="en-US" sz="2800" i="1" dirty="0"/>
              <a:t> </a:t>
            </a:r>
            <a:r>
              <a:rPr lang="en-US" sz="2800" dirty="0"/>
              <a:t>is </a:t>
            </a:r>
            <a:r>
              <a:rPr lang="en-US" sz="2800" b="1" dirty="0" err="1"/>
              <a:t>VeryLow</a:t>
            </a:r>
            <a:r>
              <a:rPr lang="en-US" sz="2800" dirty="0"/>
              <a:t> then </a:t>
            </a:r>
            <a:r>
              <a:rPr lang="en-US" sz="2800" i="1" dirty="0">
                <a:solidFill>
                  <a:srgbClr val="FF0000"/>
                </a:solidFill>
              </a:rPr>
              <a:t>Persona</a:t>
            </a:r>
            <a:r>
              <a:rPr lang="en-US" sz="2800" i="1" dirty="0"/>
              <a:t> </a:t>
            </a:r>
            <a:r>
              <a:rPr lang="en-US" sz="2800" dirty="0"/>
              <a:t>is </a:t>
            </a:r>
            <a:r>
              <a:rPr lang="en-US" sz="2800" b="1" dirty="0"/>
              <a:t>Null</a:t>
            </a:r>
            <a:br>
              <a:rPr lang="en-US" sz="2800" dirty="0"/>
            </a:br>
            <a:endParaRPr lang="en-US" sz="2800" dirty="0"/>
          </a:p>
          <a:p>
            <a:endParaRPr lang="en-US" sz="2800" dirty="0"/>
          </a:p>
          <a:p>
            <a:r>
              <a:rPr lang="en-US" sz="2800" dirty="0"/>
              <a:t>If </a:t>
            </a:r>
            <a:r>
              <a:rPr lang="en-US" sz="2800" i="1" dirty="0">
                <a:solidFill>
                  <a:srgbClr val="FF0000"/>
                </a:solidFill>
              </a:rPr>
              <a:t>Event</a:t>
            </a:r>
            <a:r>
              <a:rPr lang="en-US" sz="2800" i="1" dirty="0"/>
              <a:t> </a:t>
            </a:r>
            <a:r>
              <a:rPr lang="en-US" sz="2800" dirty="0"/>
              <a:t>is </a:t>
            </a:r>
            <a:r>
              <a:rPr lang="en-US" sz="2800" b="1" dirty="0" err="1"/>
              <a:t>VeryLow</a:t>
            </a:r>
            <a:r>
              <a:rPr lang="en-US" sz="2800" dirty="0"/>
              <a:t> and </a:t>
            </a:r>
            <a:r>
              <a:rPr lang="en-US" sz="2800" i="1" dirty="0">
                <a:solidFill>
                  <a:srgbClr val="FF0000"/>
                </a:solidFill>
              </a:rPr>
              <a:t>Epoch</a:t>
            </a:r>
            <a:r>
              <a:rPr lang="en-US" sz="2800" i="1" dirty="0"/>
              <a:t> </a:t>
            </a:r>
            <a:r>
              <a:rPr lang="en-US" sz="2800" dirty="0"/>
              <a:t>is </a:t>
            </a:r>
            <a:r>
              <a:rPr lang="en-US" sz="2800" b="1" dirty="0" err="1"/>
              <a:t>VeryLow</a:t>
            </a:r>
            <a:r>
              <a:rPr lang="en-US" sz="2800" dirty="0"/>
              <a:t> and </a:t>
            </a:r>
            <a:r>
              <a:rPr lang="en-US" sz="2800" i="1" dirty="0">
                <a:solidFill>
                  <a:srgbClr val="FF0000"/>
                </a:solidFill>
              </a:rPr>
              <a:t>Device</a:t>
            </a:r>
            <a:r>
              <a:rPr lang="en-US" sz="2800" i="1" dirty="0"/>
              <a:t> </a:t>
            </a:r>
            <a:r>
              <a:rPr lang="en-US" sz="2800" dirty="0"/>
              <a:t>is </a:t>
            </a:r>
            <a:r>
              <a:rPr lang="en-US" sz="2800" b="1" dirty="0" err="1"/>
              <a:t>VeryLow</a:t>
            </a:r>
            <a:r>
              <a:rPr lang="en-US" sz="2800" dirty="0"/>
              <a:t> then </a:t>
            </a:r>
            <a:r>
              <a:rPr lang="en-US" sz="2800" i="1" dirty="0">
                <a:solidFill>
                  <a:srgbClr val="FF0000"/>
                </a:solidFill>
              </a:rPr>
              <a:t>Persona</a:t>
            </a:r>
            <a:r>
              <a:rPr lang="en-US" sz="2800" i="1" dirty="0"/>
              <a:t> </a:t>
            </a:r>
            <a:r>
              <a:rPr lang="en-US" sz="2800" dirty="0"/>
              <a:t>is </a:t>
            </a:r>
            <a:r>
              <a:rPr lang="en-US" sz="2800" b="1" dirty="0"/>
              <a:t>Null</a:t>
            </a:r>
          </a:p>
        </p:txBody>
      </p:sp>
    </p:spTree>
    <p:extLst>
      <p:ext uri="{BB962C8B-B14F-4D97-AF65-F5344CB8AC3E}">
        <p14:creationId xmlns:p14="http://schemas.microsoft.com/office/powerpoint/2010/main" val="1855223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066800"/>
          </a:xfrm>
        </p:spPr>
        <p:txBody>
          <a:bodyPr>
            <a:normAutofit fontScale="90000"/>
          </a:bodyPr>
          <a:lstStyle/>
          <a:p>
            <a:r>
              <a:rPr lang="en-US" dirty="0"/>
              <a:t>Fuzzy Control Logic </a:t>
            </a:r>
            <a:r>
              <a:rPr lang="en-US" sz="2200" dirty="0">
                <a:solidFill>
                  <a:prstClr val="white">
                    <a:lumMod val="50000"/>
                  </a:prstClr>
                </a:solidFill>
              </a:rPr>
              <a:t>(why is it even more awesome?)</a:t>
            </a:r>
            <a:br>
              <a:rPr lang="en-US" dirty="0"/>
            </a:br>
            <a:r>
              <a:rPr lang="en-US" sz="3100" dirty="0">
                <a:solidFill>
                  <a:schemeClr val="bg1">
                    <a:lumMod val="50000"/>
                  </a:schemeClr>
                </a:solidFill>
              </a:rPr>
              <a:t>Visualization using Contour Maps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42</a:t>
            </a:fld>
            <a:endParaRPr lang="en-US" altLang="en-US"/>
          </a:p>
        </p:txBody>
      </p:sp>
      <p:pic>
        <p:nvPicPr>
          <p:cNvPr id="9" name="Picture 8" descr="Screen Shot 2015-06-30 at 1.41.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81201"/>
            <a:ext cx="8092678" cy="4105911"/>
          </a:xfrm>
          <a:prstGeom prst="rect">
            <a:avLst/>
          </a:prstGeom>
        </p:spPr>
      </p:pic>
    </p:spTree>
    <p:extLst>
      <p:ext uri="{BB962C8B-B14F-4D97-AF65-F5344CB8AC3E}">
        <p14:creationId xmlns:p14="http://schemas.microsoft.com/office/powerpoint/2010/main" val="419310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8229600" cy="1066800"/>
          </a:xfrm>
        </p:spPr>
        <p:txBody>
          <a:bodyPr>
            <a:normAutofit fontScale="90000"/>
          </a:bodyPr>
          <a:lstStyle/>
          <a:p>
            <a:r>
              <a:rPr lang="en-US" dirty="0">
                <a:solidFill>
                  <a:schemeClr val="tx1"/>
                </a:solidFill>
              </a:rPr>
              <a:t>Implementation</a:t>
            </a:r>
            <a:br>
              <a:rPr lang="en-US" dirty="0">
                <a:solidFill>
                  <a:schemeClr val="tx1"/>
                </a:solidFill>
              </a:rPr>
            </a:br>
            <a:r>
              <a:rPr lang="en-US" dirty="0">
                <a:solidFill>
                  <a:schemeClr val="bg1">
                    <a:lumMod val="50000"/>
                  </a:schemeClr>
                </a:solidFill>
              </a:rPr>
              <a:t>Interaction Provenance Aware File Server</a:t>
            </a: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43</a:t>
            </a:fld>
            <a:endParaRPr lang="en-US" altLang="en-US"/>
          </a:p>
        </p:txBody>
      </p:sp>
      <p:pic>
        <p:nvPicPr>
          <p:cNvPr id="15" name="Picture 14" descr="Screen Shot 2015-06-30 at 1.48.52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6400" y="1752601"/>
            <a:ext cx="8861680" cy="4783647"/>
          </a:xfrm>
          <a:prstGeom prst="rect">
            <a:avLst/>
          </a:prstGeom>
        </p:spPr>
      </p:pic>
    </p:spTree>
    <p:extLst>
      <p:ext uri="{BB962C8B-B14F-4D97-AF65-F5344CB8AC3E}">
        <p14:creationId xmlns:p14="http://schemas.microsoft.com/office/powerpoint/2010/main" val="3822962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normAutofit fontScale="90000"/>
          </a:bodyPr>
          <a:lstStyle/>
          <a:p>
            <a:r>
              <a:rPr lang="en-US" dirty="0"/>
              <a:t>Interaction Provenance Recording Protocol</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44</a:t>
            </a:fld>
            <a:endParaRPr lang="en-US" altLang="en-US"/>
          </a:p>
        </p:txBody>
      </p:sp>
      <p:pic>
        <p:nvPicPr>
          <p:cNvPr id="3" name="Picture 2" descr="Screen Shot 2015-06-30 at 1.46.20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200" y="1524000"/>
            <a:ext cx="7010400" cy="4922936"/>
          </a:xfrm>
          <a:prstGeom prst="rect">
            <a:avLst/>
          </a:prstGeom>
        </p:spPr>
      </p:pic>
    </p:spTree>
    <p:extLst>
      <p:ext uri="{BB962C8B-B14F-4D97-AF65-F5344CB8AC3E}">
        <p14:creationId xmlns:p14="http://schemas.microsoft.com/office/powerpoint/2010/main" val="2912227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066800"/>
          </a:xfrm>
        </p:spPr>
        <p:txBody>
          <a:bodyPr>
            <a:normAutofit/>
          </a:bodyPr>
          <a:lstStyle/>
          <a:p>
            <a:r>
              <a:rPr lang="en-US" sz="3200" dirty="0"/>
              <a:t>Interaction Provenance Authentication Protocol</a:t>
            </a:r>
            <a:endParaRPr lang="en-US" sz="3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C2EBBEB5-D88C-441C-9A36-2B6C0B3CC3C1}" type="slidenum">
              <a:rPr lang="en-US" altLang="en-US" smtClean="0"/>
              <a:pPr>
                <a:defRPr/>
              </a:pPr>
              <a:t>45</a:t>
            </a:fld>
            <a:endParaRPr lang="en-US" altLang="en-US"/>
          </a:p>
        </p:txBody>
      </p:sp>
      <p:pic>
        <p:nvPicPr>
          <p:cNvPr id="9" name="Picture 8" descr="Screen Shot 2015-06-30 at 1.47.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1" y="2133600"/>
            <a:ext cx="7662805" cy="3059182"/>
          </a:xfrm>
          <a:prstGeom prst="rect">
            <a:avLst/>
          </a:prstGeom>
        </p:spPr>
      </p:pic>
    </p:spTree>
    <p:extLst>
      <p:ext uri="{BB962C8B-B14F-4D97-AF65-F5344CB8AC3E}">
        <p14:creationId xmlns:p14="http://schemas.microsoft.com/office/powerpoint/2010/main" val="2499756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7DF7-FD1B-9885-8E25-3B26EBBE449B}"/>
              </a:ext>
            </a:extLst>
          </p:cNvPr>
          <p:cNvSpPr>
            <a:spLocks noGrp="1"/>
          </p:cNvSpPr>
          <p:nvPr>
            <p:ph type="title"/>
          </p:nvPr>
        </p:nvSpPr>
        <p:spPr/>
        <p:txBody>
          <a:bodyPr/>
          <a:lstStyle/>
          <a:p>
            <a:r>
              <a:rPr lang="en-US" b="1" dirty="0"/>
              <a:t>Interaction provenance Use Case 2:</a:t>
            </a:r>
            <a:br>
              <a:rPr lang="en-US" b="1" dirty="0"/>
            </a:br>
            <a:r>
              <a:rPr lang="en-US" b="1" dirty="0">
                <a:solidFill>
                  <a:srgbClr val="FF0000"/>
                </a:solidFill>
              </a:rPr>
              <a:t>Securing Healthcare devices</a:t>
            </a:r>
          </a:p>
        </p:txBody>
      </p:sp>
      <p:sp>
        <p:nvSpPr>
          <p:cNvPr id="3" name="Content Placeholder 2">
            <a:extLst>
              <a:ext uri="{FF2B5EF4-FFF2-40B4-BE49-F238E27FC236}">
                <a16:creationId xmlns:a16="http://schemas.microsoft.com/office/drawing/2014/main" id="{567EEEC3-22CD-144D-4AAE-E1DC362C60ED}"/>
              </a:ext>
            </a:extLst>
          </p:cNvPr>
          <p:cNvSpPr>
            <a:spLocks noGrp="1"/>
          </p:cNvSpPr>
          <p:nvPr>
            <p:ph idx="1"/>
          </p:nvPr>
        </p:nvSpPr>
        <p:spPr/>
        <p:txBody>
          <a:bodyPr/>
          <a:lstStyle/>
          <a:p>
            <a:r>
              <a:rPr lang="en-US" dirty="0"/>
              <a:t>Interaction provenance can also be useful for securing </a:t>
            </a:r>
            <a:r>
              <a:rPr lang="en-US" b="1" dirty="0"/>
              <a:t>dependable healthcare devices</a:t>
            </a:r>
          </a:p>
          <a:p>
            <a:r>
              <a:rPr lang="en-US" dirty="0"/>
              <a:t>Reliable function of Healthcare devices depend on </a:t>
            </a:r>
            <a:r>
              <a:rPr lang="en-US" b="1" dirty="0"/>
              <a:t>trustworthy configurations</a:t>
            </a:r>
          </a:p>
          <a:p>
            <a:r>
              <a:rPr lang="en-US" dirty="0"/>
              <a:t>The vulnerabilities in short range and long range communication protocols can allow an attacker to compromise a smart healthcare device and change the settings and configurations, which in turn can be fatal for the patient</a:t>
            </a:r>
          </a:p>
          <a:p>
            <a:r>
              <a:rPr lang="en-US" dirty="0"/>
              <a:t>In such a scenario, interaction provenance can be useful to provide trust on configurations</a:t>
            </a:r>
          </a:p>
        </p:txBody>
      </p:sp>
      <p:sp>
        <p:nvSpPr>
          <p:cNvPr id="4" name="Slide Number Placeholder 3">
            <a:extLst>
              <a:ext uri="{FF2B5EF4-FFF2-40B4-BE49-F238E27FC236}">
                <a16:creationId xmlns:a16="http://schemas.microsoft.com/office/drawing/2014/main" id="{9793F7AE-9484-8504-A01C-BB376A351957}"/>
              </a:ext>
            </a:extLst>
          </p:cNvPr>
          <p:cNvSpPr>
            <a:spLocks noGrp="1"/>
          </p:cNvSpPr>
          <p:nvPr>
            <p:ph type="sldNum" sz="quarter" idx="12"/>
          </p:nvPr>
        </p:nvSpPr>
        <p:spPr/>
        <p:txBody>
          <a:bodyPr/>
          <a:lstStyle/>
          <a:p>
            <a:fld id="{AFE5E086-C186-A74B-BDEE-5E77191BB5C4}" type="slidenum">
              <a:rPr lang="en-US" smtClean="0"/>
              <a:t>46</a:t>
            </a:fld>
            <a:endParaRPr lang="en-US"/>
          </a:p>
        </p:txBody>
      </p:sp>
    </p:spTree>
    <p:extLst>
      <p:ext uri="{BB962C8B-B14F-4D97-AF65-F5344CB8AC3E}">
        <p14:creationId xmlns:p14="http://schemas.microsoft.com/office/powerpoint/2010/main" val="241045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A4CBC6-C814-CA0F-AFCF-0EF2030FC477}"/>
              </a:ext>
            </a:extLst>
          </p:cNvPr>
          <p:cNvSpPr>
            <a:spLocks noGrp="1"/>
          </p:cNvSpPr>
          <p:nvPr>
            <p:ph type="title"/>
          </p:nvPr>
        </p:nvSpPr>
        <p:spPr>
          <a:xfrm>
            <a:off x="1137034" y="609597"/>
            <a:ext cx="9392421" cy="1330841"/>
          </a:xfrm>
        </p:spPr>
        <p:txBody>
          <a:bodyPr>
            <a:normAutofit/>
          </a:bodyPr>
          <a:lstStyle/>
          <a:p>
            <a:r>
              <a:rPr lang="en-US"/>
              <a:t>Interaction provenance for Securing Healthcare devices</a:t>
            </a:r>
            <a:endParaRPr lang="en-US" dirty="0"/>
          </a:p>
        </p:txBody>
      </p:sp>
      <p:sp>
        <p:nvSpPr>
          <p:cNvPr id="3" name="Content Placeholder 2">
            <a:extLst>
              <a:ext uri="{FF2B5EF4-FFF2-40B4-BE49-F238E27FC236}">
                <a16:creationId xmlns:a16="http://schemas.microsoft.com/office/drawing/2014/main" id="{6CA3AC11-F4C4-8F3C-563E-4F23B99BFC32}"/>
              </a:ext>
            </a:extLst>
          </p:cNvPr>
          <p:cNvSpPr>
            <a:spLocks noGrp="1"/>
          </p:cNvSpPr>
          <p:nvPr>
            <p:ph idx="1"/>
          </p:nvPr>
        </p:nvSpPr>
        <p:spPr>
          <a:xfrm>
            <a:off x="1137034" y="2198362"/>
            <a:ext cx="4958966" cy="3917773"/>
          </a:xfrm>
        </p:spPr>
        <p:txBody>
          <a:bodyPr>
            <a:normAutofit/>
          </a:bodyPr>
          <a:lstStyle/>
          <a:p>
            <a:r>
              <a:rPr lang="en-US" sz="1900"/>
              <a:t>In a provenance-based security model for medical devices, each configuration update also carries a provenance chain showing the entire history of the configuration (including the originator, the modifier, the path)</a:t>
            </a:r>
          </a:p>
          <a:p>
            <a:r>
              <a:rPr lang="en-US" sz="1900"/>
              <a:t>When applying the new configuration, in addition to other security mechanisms, provenance can be validated to determine the trustworthiness of the configuration</a:t>
            </a:r>
          </a:p>
          <a:p>
            <a:pPr lvl="1"/>
            <a:r>
              <a:rPr lang="en-US" sz="1900"/>
              <a:t>This prevents malicious users with a valid but compromised credential from applying a forged configuration.</a:t>
            </a:r>
          </a:p>
        </p:txBody>
      </p:sp>
      <p:pic>
        <p:nvPicPr>
          <p:cNvPr id="4" name="Picture 3">
            <a:extLst>
              <a:ext uri="{FF2B5EF4-FFF2-40B4-BE49-F238E27FC236}">
                <a16:creationId xmlns:a16="http://schemas.microsoft.com/office/drawing/2014/main" id="{14D01403-82D2-F7D7-DCB2-4B5293D3FAE6}"/>
              </a:ext>
            </a:extLst>
          </p:cNvPr>
          <p:cNvPicPr>
            <a:picLocks noChangeAspect="1"/>
          </p:cNvPicPr>
          <p:nvPr/>
        </p:nvPicPr>
        <p:blipFill>
          <a:blip r:embed="rId2"/>
          <a:stretch>
            <a:fillRect/>
          </a:stretch>
        </p:blipFill>
        <p:spPr>
          <a:xfrm>
            <a:off x="6743956" y="2184914"/>
            <a:ext cx="4739326" cy="375591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D9EF411E-32FA-FEA7-5A89-06E4DB23DAD4}"/>
              </a:ext>
            </a:extLst>
          </p:cNvPr>
          <p:cNvSpPr txBox="1"/>
          <p:nvPr/>
        </p:nvSpPr>
        <p:spPr>
          <a:xfrm>
            <a:off x="7101444" y="6209414"/>
            <a:ext cx="4132613" cy="553998"/>
          </a:xfrm>
          <a:prstGeom prst="rect">
            <a:avLst/>
          </a:prstGeom>
          <a:noFill/>
        </p:spPr>
        <p:txBody>
          <a:bodyPr wrap="square" rtlCol="0">
            <a:spAutoFit/>
          </a:bodyPr>
          <a:lstStyle/>
          <a:p>
            <a:r>
              <a:rPr lang="en-US" sz="1000" dirty="0"/>
              <a:t>Towards Strengthening the Security of Healthcare Devices using Secure Configuration Provenance, R Hasan,  2022 IEEE International Conference on Digital Health (ICDH), 228-233</a:t>
            </a:r>
          </a:p>
        </p:txBody>
      </p:sp>
      <p:sp>
        <p:nvSpPr>
          <p:cNvPr id="6" name="Slide Number Placeholder 5">
            <a:extLst>
              <a:ext uri="{FF2B5EF4-FFF2-40B4-BE49-F238E27FC236}">
                <a16:creationId xmlns:a16="http://schemas.microsoft.com/office/drawing/2014/main" id="{17793C0A-D421-3161-70C8-99F7CB2E91C9}"/>
              </a:ext>
            </a:extLst>
          </p:cNvPr>
          <p:cNvSpPr>
            <a:spLocks noGrp="1"/>
          </p:cNvSpPr>
          <p:nvPr>
            <p:ph type="sldNum" sz="quarter" idx="12"/>
          </p:nvPr>
        </p:nvSpPr>
        <p:spPr/>
        <p:txBody>
          <a:bodyPr/>
          <a:lstStyle/>
          <a:p>
            <a:fld id="{AFE5E086-C186-A74B-BDEE-5E77191BB5C4}" type="slidenum">
              <a:rPr lang="en-US" smtClean="0"/>
              <a:t>47</a:t>
            </a:fld>
            <a:endParaRPr lang="en-US"/>
          </a:p>
        </p:txBody>
      </p:sp>
    </p:spTree>
    <p:extLst>
      <p:ext uri="{BB962C8B-B14F-4D97-AF65-F5344CB8AC3E}">
        <p14:creationId xmlns:p14="http://schemas.microsoft.com/office/powerpoint/2010/main" val="1219091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03F-A27B-DBD6-EDF9-F6C4F78A1126}"/>
              </a:ext>
            </a:extLst>
          </p:cNvPr>
          <p:cNvSpPr>
            <a:spLocks noGrp="1"/>
          </p:cNvSpPr>
          <p:nvPr>
            <p:ph type="title"/>
          </p:nvPr>
        </p:nvSpPr>
        <p:spPr/>
        <p:txBody>
          <a:bodyPr/>
          <a:lstStyle/>
          <a:p>
            <a:r>
              <a:rPr lang="en-US" dirty="0"/>
              <a:t>Other Applications</a:t>
            </a:r>
          </a:p>
        </p:txBody>
      </p:sp>
      <p:sp>
        <p:nvSpPr>
          <p:cNvPr id="3" name="Content Placeholder 2">
            <a:extLst>
              <a:ext uri="{FF2B5EF4-FFF2-40B4-BE49-F238E27FC236}">
                <a16:creationId xmlns:a16="http://schemas.microsoft.com/office/drawing/2014/main" id="{9173D5AF-15DE-F02E-872A-814340C529D9}"/>
              </a:ext>
            </a:extLst>
          </p:cNvPr>
          <p:cNvSpPr>
            <a:spLocks noGrp="1"/>
          </p:cNvSpPr>
          <p:nvPr>
            <p:ph idx="1"/>
          </p:nvPr>
        </p:nvSpPr>
        <p:spPr>
          <a:xfrm>
            <a:off x="838200" y="1825625"/>
            <a:ext cx="5883234" cy="4325793"/>
          </a:xfrm>
        </p:spPr>
        <p:txBody>
          <a:bodyPr/>
          <a:lstStyle/>
          <a:p>
            <a:r>
              <a:rPr lang="en-US" dirty="0"/>
              <a:t>Interaction provenance can also be used to create a trust management framework for connected autonomous vehicles as well as for IoT devices</a:t>
            </a:r>
          </a:p>
        </p:txBody>
      </p:sp>
      <p:sp>
        <p:nvSpPr>
          <p:cNvPr id="4" name="TextBox 3">
            <a:extLst>
              <a:ext uri="{FF2B5EF4-FFF2-40B4-BE49-F238E27FC236}">
                <a16:creationId xmlns:a16="http://schemas.microsoft.com/office/drawing/2014/main" id="{E10F8025-E489-1BDC-AD3F-3171765818DD}"/>
              </a:ext>
            </a:extLst>
          </p:cNvPr>
          <p:cNvSpPr txBox="1"/>
          <p:nvPr/>
        </p:nvSpPr>
        <p:spPr>
          <a:xfrm>
            <a:off x="7790213" y="5957957"/>
            <a:ext cx="4108862" cy="553998"/>
          </a:xfrm>
          <a:prstGeom prst="rect">
            <a:avLst/>
          </a:prstGeom>
          <a:noFill/>
        </p:spPr>
        <p:txBody>
          <a:bodyPr wrap="square" rtlCol="0">
            <a:spAutoFit/>
          </a:bodyPr>
          <a:lstStyle/>
          <a:p>
            <a:r>
              <a:rPr lang="en-US" sz="1000" dirty="0"/>
              <a:t>A Trust Management Framework for Connected Autonomous Vehicles Using Interaction Provenance, MA Hoque, R Hasan ICC 2022-IEEE International Conference on Communications, 2236-2241</a:t>
            </a:r>
          </a:p>
        </p:txBody>
      </p:sp>
      <p:pic>
        <p:nvPicPr>
          <p:cNvPr id="5" name="Picture 4">
            <a:extLst>
              <a:ext uri="{FF2B5EF4-FFF2-40B4-BE49-F238E27FC236}">
                <a16:creationId xmlns:a16="http://schemas.microsoft.com/office/drawing/2014/main" id="{A797FFFF-5346-8CCE-439D-4B9C07B12089}"/>
              </a:ext>
            </a:extLst>
          </p:cNvPr>
          <p:cNvPicPr>
            <a:picLocks noChangeAspect="1"/>
          </p:cNvPicPr>
          <p:nvPr/>
        </p:nvPicPr>
        <p:blipFill>
          <a:blip r:embed="rId2"/>
          <a:stretch>
            <a:fillRect/>
          </a:stretch>
        </p:blipFill>
        <p:spPr>
          <a:xfrm>
            <a:off x="6849364" y="1470243"/>
            <a:ext cx="4712253" cy="2354079"/>
          </a:xfrm>
          <a:prstGeom prst="rect">
            <a:avLst/>
          </a:prstGeom>
        </p:spPr>
      </p:pic>
      <p:pic>
        <p:nvPicPr>
          <p:cNvPr id="6" name="Picture 5">
            <a:extLst>
              <a:ext uri="{FF2B5EF4-FFF2-40B4-BE49-F238E27FC236}">
                <a16:creationId xmlns:a16="http://schemas.microsoft.com/office/drawing/2014/main" id="{97750CB8-59BC-0FDB-EF41-764A2FDCA7BF}"/>
              </a:ext>
            </a:extLst>
          </p:cNvPr>
          <p:cNvPicPr>
            <a:picLocks noChangeAspect="1"/>
          </p:cNvPicPr>
          <p:nvPr/>
        </p:nvPicPr>
        <p:blipFill>
          <a:blip r:embed="rId3"/>
          <a:stretch>
            <a:fillRect/>
          </a:stretch>
        </p:blipFill>
        <p:spPr>
          <a:xfrm>
            <a:off x="6922054" y="4025921"/>
            <a:ext cx="4639563" cy="1787490"/>
          </a:xfrm>
          <a:prstGeom prst="rect">
            <a:avLst/>
          </a:prstGeom>
        </p:spPr>
      </p:pic>
      <p:sp>
        <p:nvSpPr>
          <p:cNvPr id="7" name="Slide Number Placeholder 6">
            <a:extLst>
              <a:ext uri="{FF2B5EF4-FFF2-40B4-BE49-F238E27FC236}">
                <a16:creationId xmlns:a16="http://schemas.microsoft.com/office/drawing/2014/main" id="{182784E8-79C4-D850-C76E-4B9E07570098}"/>
              </a:ext>
            </a:extLst>
          </p:cNvPr>
          <p:cNvSpPr>
            <a:spLocks noGrp="1"/>
          </p:cNvSpPr>
          <p:nvPr>
            <p:ph type="sldNum" sz="quarter" idx="12"/>
          </p:nvPr>
        </p:nvSpPr>
        <p:spPr/>
        <p:txBody>
          <a:bodyPr/>
          <a:lstStyle/>
          <a:p>
            <a:fld id="{AFE5E086-C186-A74B-BDEE-5E77191BB5C4}" type="slidenum">
              <a:rPr lang="en-US" smtClean="0"/>
              <a:t>48</a:t>
            </a:fld>
            <a:endParaRPr lang="en-US"/>
          </a:p>
        </p:txBody>
      </p:sp>
    </p:spTree>
    <p:extLst>
      <p:ext uri="{BB962C8B-B14F-4D97-AF65-F5344CB8AC3E}">
        <p14:creationId xmlns:p14="http://schemas.microsoft.com/office/powerpoint/2010/main" val="2472311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9505-2262-AAF8-AFFE-20315750C84A}"/>
              </a:ext>
            </a:extLst>
          </p:cNvPr>
          <p:cNvSpPr>
            <a:spLocks noGrp="1"/>
          </p:cNvSpPr>
          <p:nvPr>
            <p:ph type="title"/>
          </p:nvPr>
        </p:nvSpPr>
        <p:spPr/>
        <p:txBody>
          <a:bodyPr/>
          <a:lstStyle/>
          <a:p>
            <a:r>
              <a:rPr lang="en-US" dirty="0"/>
              <a:t>Key </a:t>
            </a:r>
            <a:r>
              <a:rPr lang="en-US" dirty="0" err="1"/>
              <a:t>Takeway</a:t>
            </a:r>
            <a:endParaRPr lang="en-US" dirty="0"/>
          </a:p>
        </p:txBody>
      </p:sp>
      <p:sp>
        <p:nvSpPr>
          <p:cNvPr id="3" name="Content Placeholder 2">
            <a:extLst>
              <a:ext uri="{FF2B5EF4-FFF2-40B4-BE49-F238E27FC236}">
                <a16:creationId xmlns:a16="http://schemas.microsoft.com/office/drawing/2014/main" id="{CA217E39-3EE8-D021-E3EF-B56C31216E80}"/>
              </a:ext>
            </a:extLst>
          </p:cNvPr>
          <p:cNvSpPr>
            <a:spLocks noGrp="1"/>
          </p:cNvSpPr>
          <p:nvPr>
            <p:ph idx="1"/>
          </p:nvPr>
        </p:nvSpPr>
        <p:spPr/>
        <p:txBody>
          <a:bodyPr/>
          <a:lstStyle/>
          <a:p>
            <a:r>
              <a:rPr lang="en-US" dirty="0"/>
              <a:t>Use of </a:t>
            </a:r>
            <a:r>
              <a:rPr lang="en-US" b="1" dirty="0"/>
              <a:t>interaction provenance </a:t>
            </a:r>
            <a:r>
              <a:rPr lang="en-US" dirty="0"/>
              <a:t>can bring our real life trust models to dependable systems</a:t>
            </a:r>
          </a:p>
          <a:p>
            <a:r>
              <a:rPr lang="en-US" b="1" dirty="0"/>
              <a:t>Provenance</a:t>
            </a:r>
            <a:r>
              <a:rPr lang="en-US" dirty="0"/>
              <a:t> as a fundamental building block of security brings many benefits, including </a:t>
            </a:r>
            <a:r>
              <a:rPr lang="en-US" b="1" dirty="0"/>
              <a:t>unification of different schemes</a:t>
            </a:r>
            <a:r>
              <a:rPr lang="en-US" dirty="0"/>
              <a:t>, consideration of </a:t>
            </a:r>
            <a:r>
              <a:rPr lang="en-US" b="1" dirty="0"/>
              <a:t>time and other qualifiers</a:t>
            </a:r>
            <a:r>
              <a:rPr lang="en-US" dirty="0"/>
              <a:t> for authentication and access control factors, and anonymous authentication</a:t>
            </a:r>
          </a:p>
          <a:p>
            <a:r>
              <a:rPr lang="en-US" dirty="0"/>
              <a:t>Use of the </a:t>
            </a:r>
            <a:r>
              <a:rPr lang="en-US" b="1" dirty="0"/>
              <a:t>past history or provenance</a:t>
            </a:r>
            <a:r>
              <a:rPr lang="en-US" dirty="0"/>
              <a:t> strengthens security by reducing the impact from stolen credentials</a:t>
            </a:r>
          </a:p>
        </p:txBody>
      </p:sp>
      <p:sp>
        <p:nvSpPr>
          <p:cNvPr id="4" name="Slide Number Placeholder 3">
            <a:extLst>
              <a:ext uri="{FF2B5EF4-FFF2-40B4-BE49-F238E27FC236}">
                <a16:creationId xmlns:a16="http://schemas.microsoft.com/office/drawing/2014/main" id="{2FDA706F-389E-F458-B7B1-289251F5CB91}"/>
              </a:ext>
            </a:extLst>
          </p:cNvPr>
          <p:cNvSpPr>
            <a:spLocks noGrp="1"/>
          </p:cNvSpPr>
          <p:nvPr>
            <p:ph type="sldNum" sz="quarter" idx="12"/>
          </p:nvPr>
        </p:nvSpPr>
        <p:spPr/>
        <p:txBody>
          <a:bodyPr/>
          <a:lstStyle/>
          <a:p>
            <a:fld id="{AFE5E086-C186-A74B-BDEE-5E77191BB5C4}" type="slidenum">
              <a:rPr lang="en-US" smtClean="0"/>
              <a:t>49</a:t>
            </a:fld>
            <a:endParaRPr lang="en-US"/>
          </a:p>
        </p:txBody>
      </p:sp>
    </p:spTree>
    <p:extLst>
      <p:ext uri="{BB962C8B-B14F-4D97-AF65-F5344CB8AC3E}">
        <p14:creationId xmlns:p14="http://schemas.microsoft.com/office/powerpoint/2010/main" val="876964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A17F222-91A1-75A6-ACDF-22E80A9877B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Security in Digital systems is often dependent on </a:t>
            </a:r>
            <a:r>
              <a:rPr lang="en-US" sz="3600" b="1">
                <a:solidFill>
                  <a:schemeClr val="tx2"/>
                </a:solidFill>
              </a:rPr>
              <a:t>single factors</a:t>
            </a:r>
          </a:p>
        </p:txBody>
      </p:sp>
      <p:sp>
        <p:nvSpPr>
          <p:cNvPr id="3" name="Content Placeholder 2">
            <a:extLst>
              <a:ext uri="{FF2B5EF4-FFF2-40B4-BE49-F238E27FC236}">
                <a16:creationId xmlns:a16="http://schemas.microsoft.com/office/drawing/2014/main" id="{83F1B8A1-8A91-88C5-4257-B276E7F0E805}"/>
              </a:ext>
            </a:extLst>
          </p:cNvPr>
          <p:cNvSpPr>
            <a:spLocks noGrp="1"/>
          </p:cNvSpPr>
          <p:nvPr>
            <p:ph idx="1"/>
          </p:nvPr>
        </p:nvSpPr>
        <p:spPr>
          <a:xfrm>
            <a:off x="5215811" y="508838"/>
            <a:ext cx="6646337" cy="6153644"/>
          </a:xfrm>
        </p:spPr>
        <p:txBody>
          <a:bodyPr anchor="ctr">
            <a:normAutofit/>
          </a:bodyPr>
          <a:lstStyle/>
          <a:p>
            <a:pPr lvl="1"/>
            <a:endParaRPr lang="en-US" dirty="0">
              <a:solidFill>
                <a:schemeClr val="tx2"/>
              </a:solidFill>
            </a:endParaRPr>
          </a:p>
          <a:p>
            <a:r>
              <a:rPr lang="en-US" sz="2400" dirty="0">
                <a:solidFill>
                  <a:schemeClr val="tx2"/>
                </a:solidFill>
              </a:rPr>
              <a:t>In the digital world, we seldom take such quality of factors into consideration when making security decisions</a:t>
            </a:r>
          </a:p>
          <a:p>
            <a:pPr lvl="1"/>
            <a:r>
              <a:rPr lang="en-US" b="1" dirty="0">
                <a:solidFill>
                  <a:schemeClr val="tx2"/>
                </a:solidFill>
              </a:rPr>
              <a:t>Authentication</a:t>
            </a:r>
            <a:r>
              <a:rPr lang="en-US" dirty="0">
                <a:solidFill>
                  <a:schemeClr val="tx2"/>
                </a:solidFill>
              </a:rPr>
              <a:t> or </a:t>
            </a:r>
            <a:r>
              <a:rPr lang="en-US" b="1" dirty="0">
                <a:solidFill>
                  <a:schemeClr val="tx2"/>
                </a:solidFill>
              </a:rPr>
              <a:t>access control </a:t>
            </a:r>
            <a:r>
              <a:rPr lang="en-US" dirty="0">
                <a:solidFill>
                  <a:schemeClr val="tx2"/>
                </a:solidFill>
              </a:rPr>
              <a:t>are almost always </a:t>
            </a:r>
            <a:r>
              <a:rPr lang="en-US" b="1" dirty="0">
                <a:solidFill>
                  <a:schemeClr val="tx2"/>
                </a:solidFill>
              </a:rPr>
              <a:t>all-or-nothing</a:t>
            </a:r>
          </a:p>
          <a:p>
            <a:pPr lvl="1"/>
            <a:r>
              <a:rPr lang="en-US" dirty="0">
                <a:solidFill>
                  <a:schemeClr val="tx2"/>
                </a:solidFill>
              </a:rPr>
              <a:t>Possession or presentation of a valid authentication factor gives full access to a system, regardless of the </a:t>
            </a:r>
            <a:r>
              <a:rPr lang="en-US" b="1" dirty="0">
                <a:solidFill>
                  <a:schemeClr val="tx2"/>
                </a:solidFill>
              </a:rPr>
              <a:t>age of the factor </a:t>
            </a:r>
            <a:r>
              <a:rPr lang="en-US" dirty="0">
                <a:solidFill>
                  <a:schemeClr val="tx2"/>
                </a:solidFill>
              </a:rPr>
              <a:t>or how the </a:t>
            </a:r>
            <a:r>
              <a:rPr lang="en-US" b="1" dirty="0">
                <a:solidFill>
                  <a:schemeClr val="tx2"/>
                </a:solidFill>
              </a:rPr>
              <a:t>factor was obtained </a:t>
            </a:r>
          </a:p>
          <a:p>
            <a:pPr lvl="1"/>
            <a:r>
              <a:rPr lang="en-US" dirty="0">
                <a:solidFill>
                  <a:schemeClr val="tx2"/>
                </a:solidFill>
              </a:rPr>
              <a:t>Security decisions are binary – and we use many different mechanisms to authenticate (passwords/tokens/biometrics), thus complicating our system design</a:t>
            </a:r>
          </a:p>
          <a:p>
            <a:endParaRPr lang="en-US" sz="2400" dirty="0">
              <a:solidFill>
                <a:schemeClr val="tx2"/>
              </a:solidFill>
            </a:endParaRPr>
          </a:p>
        </p:txBody>
      </p:sp>
      <p:sp>
        <p:nvSpPr>
          <p:cNvPr id="4" name="Slide Number Placeholder 3">
            <a:extLst>
              <a:ext uri="{FF2B5EF4-FFF2-40B4-BE49-F238E27FC236}">
                <a16:creationId xmlns:a16="http://schemas.microsoft.com/office/drawing/2014/main" id="{59D8C994-C1B0-0FB7-4C70-E17AE55B613F}"/>
              </a:ext>
            </a:extLst>
          </p:cNvPr>
          <p:cNvSpPr>
            <a:spLocks noGrp="1"/>
          </p:cNvSpPr>
          <p:nvPr>
            <p:ph type="sldNum" sz="quarter" idx="12"/>
          </p:nvPr>
        </p:nvSpPr>
        <p:spPr/>
        <p:txBody>
          <a:bodyPr/>
          <a:lstStyle/>
          <a:p>
            <a:fld id="{AFE5E086-C186-A74B-BDEE-5E77191BB5C4}" type="slidenum">
              <a:rPr lang="en-US" smtClean="0"/>
              <a:t>5</a:t>
            </a:fld>
            <a:endParaRPr lang="en-US"/>
          </a:p>
        </p:txBody>
      </p:sp>
    </p:spTree>
    <p:extLst>
      <p:ext uri="{BB962C8B-B14F-4D97-AF65-F5344CB8AC3E}">
        <p14:creationId xmlns:p14="http://schemas.microsoft.com/office/powerpoint/2010/main" val="1762108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7EE6-3278-2699-DFA9-CBCA42D9E53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EEB52EC4-3630-2356-FD8C-D40DF5C37B5D}"/>
              </a:ext>
            </a:extLst>
          </p:cNvPr>
          <p:cNvSpPr>
            <a:spLocks noGrp="1"/>
          </p:cNvSpPr>
          <p:nvPr>
            <p:ph idx="1"/>
          </p:nvPr>
        </p:nvSpPr>
        <p:spPr/>
        <p:txBody>
          <a:bodyPr/>
          <a:lstStyle/>
          <a:p>
            <a:r>
              <a:rPr lang="en-US" dirty="0"/>
              <a:t>Joint work with </a:t>
            </a:r>
            <a:r>
              <a:rPr lang="en-US" dirty="0" err="1"/>
              <a:t>Rasib</a:t>
            </a:r>
            <a:r>
              <a:rPr lang="en-US" dirty="0"/>
              <a:t> Khan, Raiful Hasan, and MA Haque</a:t>
            </a:r>
          </a:p>
          <a:p>
            <a:r>
              <a:rPr lang="en-US" dirty="0"/>
              <a:t>Funded by the National Science Foundation and the Department of Homeland Security</a:t>
            </a:r>
          </a:p>
        </p:txBody>
      </p:sp>
      <p:sp>
        <p:nvSpPr>
          <p:cNvPr id="4" name="Slide Number Placeholder 3">
            <a:extLst>
              <a:ext uri="{FF2B5EF4-FFF2-40B4-BE49-F238E27FC236}">
                <a16:creationId xmlns:a16="http://schemas.microsoft.com/office/drawing/2014/main" id="{9892FA2D-947D-4E1B-FDBC-78C14EAA4F59}"/>
              </a:ext>
            </a:extLst>
          </p:cNvPr>
          <p:cNvSpPr>
            <a:spLocks noGrp="1"/>
          </p:cNvSpPr>
          <p:nvPr>
            <p:ph type="sldNum" sz="quarter" idx="12"/>
          </p:nvPr>
        </p:nvSpPr>
        <p:spPr/>
        <p:txBody>
          <a:bodyPr/>
          <a:lstStyle/>
          <a:p>
            <a:fld id="{AFE5E086-C186-A74B-BDEE-5E77191BB5C4}" type="slidenum">
              <a:rPr lang="en-US" smtClean="0"/>
              <a:t>50</a:t>
            </a:fld>
            <a:endParaRPr lang="en-US"/>
          </a:p>
        </p:txBody>
      </p:sp>
    </p:spTree>
    <p:extLst>
      <p:ext uri="{BB962C8B-B14F-4D97-AF65-F5344CB8AC3E}">
        <p14:creationId xmlns:p14="http://schemas.microsoft.com/office/powerpoint/2010/main" val="354068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B03F-B1F7-C8E3-437E-490B6642526B}"/>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B5BD4F2A-6825-0A77-BC6F-14E32E9DA84D}"/>
              </a:ext>
            </a:extLst>
          </p:cNvPr>
          <p:cNvSpPr>
            <a:spLocks noGrp="1"/>
          </p:cNvSpPr>
          <p:nvPr>
            <p:ph idx="1"/>
          </p:nvPr>
        </p:nvSpPr>
        <p:spPr>
          <a:xfrm>
            <a:off x="838200" y="2980705"/>
            <a:ext cx="10515600" cy="3196257"/>
          </a:xfrm>
        </p:spPr>
        <p:txBody>
          <a:bodyPr/>
          <a:lstStyle/>
          <a:p>
            <a:pPr algn="ctr"/>
            <a:r>
              <a:rPr lang="en-US" dirty="0"/>
              <a:t>Contact: </a:t>
            </a:r>
            <a:r>
              <a:rPr lang="en-US" dirty="0" err="1"/>
              <a:t>ragib@uab.edu</a:t>
            </a:r>
            <a:endParaRPr lang="en-US" dirty="0"/>
          </a:p>
        </p:txBody>
      </p:sp>
      <p:sp>
        <p:nvSpPr>
          <p:cNvPr id="4" name="Slide Number Placeholder 3">
            <a:extLst>
              <a:ext uri="{FF2B5EF4-FFF2-40B4-BE49-F238E27FC236}">
                <a16:creationId xmlns:a16="http://schemas.microsoft.com/office/drawing/2014/main" id="{5704B088-7EE4-9919-8C45-87DD60360767}"/>
              </a:ext>
            </a:extLst>
          </p:cNvPr>
          <p:cNvSpPr>
            <a:spLocks noGrp="1"/>
          </p:cNvSpPr>
          <p:nvPr>
            <p:ph type="sldNum" sz="quarter" idx="12"/>
          </p:nvPr>
        </p:nvSpPr>
        <p:spPr/>
        <p:txBody>
          <a:bodyPr/>
          <a:lstStyle/>
          <a:p>
            <a:fld id="{AFE5E086-C186-A74B-BDEE-5E77191BB5C4}" type="slidenum">
              <a:rPr lang="en-US" smtClean="0"/>
              <a:t>51</a:t>
            </a:fld>
            <a:endParaRPr lang="en-US"/>
          </a:p>
        </p:txBody>
      </p:sp>
    </p:spTree>
    <p:extLst>
      <p:ext uri="{BB962C8B-B14F-4D97-AF65-F5344CB8AC3E}">
        <p14:creationId xmlns:p14="http://schemas.microsoft.com/office/powerpoint/2010/main" val="280830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92A8-CD6E-D86B-E733-A0A3033477E5}"/>
              </a:ext>
            </a:extLst>
          </p:cNvPr>
          <p:cNvSpPr>
            <a:spLocks noGrp="1"/>
          </p:cNvSpPr>
          <p:nvPr>
            <p:ph type="title"/>
          </p:nvPr>
        </p:nvSpPr>
        <p:spPr>
          <a:xfrm>
            <a:off x="757940" y="230753"/>
            <a:ext cx="4597747" cy="761732"/>
          </a:xfrm>
        </p:spPr>
        <p:txBody>
          <a:bodyPr anchor="b">
            <a:normAutofit/>
          </a:bodyPr>
          <a:lstStyle/>
          <a:p>
            <a:r>
              <a:rPr lang="en-US" sz="3200" dirty="0"/>
              <a:t>Why is this happening?</a:t>
            </a:r>
          </a:p>
        </p:txBody>
      </p:sp>
      <p:sp>
        <p:nvSpPr>
          <p:cNvPr id="3" name="Content Placeholder 2">
            <a:extLst>
              <a:ext uri="{FF2B5EF4-FFF2-40B4-BE49-F238E27FC236}">
                <a16:creationId xmlns:a16="http://schemas.microsoft.com/office/drawing/2014/main" id="{B99CBC54-8160-6E22-0D38-E3DABCFB7018}"/>
              </a:ext>
            </a:extLst>
          </p:cNvPr>
          <p:cNvSpPr>
            <a:spLocks noGrp="1"/>
          </p:cNvSpPr>
          <p:nvPr>
            <p:ph idx="1"/>
          </p:nvPr>
        </p:nvSpPr>
        <p:spPr>
          <a:xfrm>
            <a:off x="403762" y="1140031"/>
            <a:ext cx="6811230" cy="5177642"/>
          </a:xfrm>
        </p:spPr>
        <p:txBody>
          <a:bodyPr anchor="t">
            <a:normAutofit fontScale="92500" lnSpcReduction="10000"/>
          </a:bodyPr>
          <a:lstStyle/>
          <a:p>
            <a:r>
              <a:rPr lang="en-US" sz="2400" b="1" dirty="0"/>
              <a:t>Real life human model of security </a:t>
            </a:r>
            <a:r>
              <a:rPr lang="en-US" sz="2400" dirty="0"/>
              <a:t>is based on multiple factors</a:t>
            </a:r>
          </a:p>
          <a:p>
            <a:r>
              <a:rPr lang="en-US" sz="2400" dirty="0"/>
              <a:t>We value the “memory” of our interactions with people </a:t>
            </a:r>
          </a:p>
          <a:p>
            <a:pPr lvl="1"/>
            <a:r>
              <a:rPr lang="en-US" dirty="0"/>
              <a:t>If we never had interactions with someone before, then even if they present any valid credential to be our long term friend, we don’t trust them</a:t>
            </a:r>
          </a:p>
          <a:p>
            <a:pPr lvl="1"/>
            <a:r>
              <a:rPr lang="en-US" dirty="0"/>
              <a:t>“memories” or interactions are also used in a transitive way – if someone has had interactions with someone we know, we often have some trust on them</a:t>
            </a:r>
          </a:p>
          <a:p>
            <a:pPr lvl="1"/>
            <a:r>
              <a:rPr lang="en-US" dirty="0"/>
              <a:t>Time is a major factor in our real life trust – we trust people we have interacted with for a long time more than people we just met</a:t>
            </a:r>
          </a:p>
          <a:p>
            <a:r>
              <a:rPr lang="en-US" sz="2400" dirty="0"/>
              <a:t>Unfortunately, our digital systems don’t reflect such real-life trust schemes</a:t>
            </a:r>
          </a:p>
        </p:txBody>
      </p:sp>
      <p:pic>
        <p:nvPicPr>
          <p:cNvPr id="13" name="Picture 12" descr="A close up image of chess pawns">
            <a:extLst>
              <a:ext uri="{FF2B5EF4-FFF2-40B4-BE49-F238E27FC236}">
                <a16:creationId xmlns:a16="http://schemas.microsoft.com/office/drawing/2014/main" id="{BCF896C0-BFFB-9217-394D-E10CD2959BBA}"/>
              </a:ext>
            </a:extLst>
          </p:cNvPr>
          <p:cNvPicPr>
            <a:picLocks noChangeAspect="1"/>
          </p:cNvPicPr>
          <p:nvPr/>
        </p:nvPicPr>
        <p:blipFill>
          <a:blip r:embed="rId2"/>
          <a:srcRect l="30480" r="11010"/>
          <a:stretch/>
        </p:blipFill>
        <p:spPr>
          <a:xfrm>
            <a:off x="7385930" y="904605"/>
            <a:ext cx="4492847" cy="5048790"/>
          </a:xfrm>
          <a:prstGeom prst="rect">
            <a:avLst/>
          </a:prstGeom>
        </p:spPr>
      </p:pic>
      <p:grpSp>
        <p:nvGrpSpPr>
          <p:cNvPr id="22" name="Group 21">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9" name="Rectangle 1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23888D51-2CDD-8B47-8397-2CDE78D783FF}"/>
              </a:ext>
            </a:extLst>
          </p:cNvPr>
          <p:cNvSpPr>
            <a:spLocks noGrp="1"/>
          </p:cNvSpPr>
          <p:nvPr>
            <p:ph type="sldNum" sz="quarter" idx="12"/>
          </p:nvPr>
        </p:nvSpPr>
        <p:spPr/>
        <p:txBody>
          <a:bodyPr/>
          <a:lstStyle/>
          <a:p>
            <a:fld id="{AFE5E086-C186-A74B-BDEE-5E77191BB5C4}" type="slidenum">
              <a:rPr lang="en-US" smtClean="0"/>
              <a:t>6</a:t>
            </a:fld>
            <a:endParaRPr lang="en-US"/>
          </a:p>
        </p:txBody>
      </p:sp>
    </p:spTree>
    <p:extLst>
      <p:ext uri="{BB962C8B-B14F-4D97-AF65-F5344CB8AC3E}">
        <p14:creationId xmlns:p14="http://schemas.microsoft.com/office/powerpoint/2010/main" val="19751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220A6-0736-32ED-2FEA-5DB9109D08B4}"/>
              </a:ext>
            </a:extLst>
          </p:cNvPr>
          <p:cNvSpPr>
            <a:spLocks noGrp="1"/>
          </p:cNvSpPr>
          <p:nvPr>
            <p:ph type="title"/>
          </p:nvPr>
        </p:nvSpPr>
        <p:spPr>
          <a:xfrm>
            <a:off x="686834" y="1153572"/>
            <a:ext cx="3200400" cy="4461163"/>
          </a:xfrm>
        </p:spPr>
        <p:txBody>
          <a:bodyPr>
            <a:normAutofit/>
          </a:bodyPr>
          <a:lstStyle/>
          <a:p>
            <a:r>
              <a:rPr lang="en-US">
                <a:solidFill>
                  <a:srgbClr val="FFFFFF"/>
                </a:solidFill>
              </a:rPr>
              <a:t>How do we merge our real life trust with security concepts in digital systems?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5C94AD6-B024-4D19-B8E1-DA92C36E83D3}"/>
              </a:ext>
            </a:extLst>
          </p:cNvPr>
          <p:cNvSpPr>
            <a:spLocks noGrp="1"/>
          </p:cNvSpPr>
          <p:nvPr>
            <p:ph idx="1"/>
          </p:nvPr>
        </p:nvSpPr>
        <p:spPr>
          <a:xfrm>
            <a:off x="4447308" y="591344"/>
            <a:ext cx="7347127" cy="5585619"/>
          </a:xfrm>
        </p:spPr>
        <p:txBody>
          <a:bodyPr anchor="ctr">
            <a:normAutofit/>
          </a:bodyPr>
          <a:lstStyle/>
          <a:p>
            <a:r>
              <a:rPr lang="en-US" sz="2200" dirty="0"/>
              <a:t>In order to bring our digital systems closer to our real-life concepts of trust and security, we must </a:t>
            </a:r>
            <a:r>
              <a:rPr lang="en-US" sz="2200" b="1" dirty="0"/>
              <a:t>incorporate past interactions</a:t>
            </a:r>
            <a:r>
              <a:rPr lang="en-US" sz="2200" dirty="0"/>
              <a:t> as a </a:t>
            </a:r>
            <a:r>
              <a:rPr lang="en-US" sz="2200" b="1" dirty="0"/>
              <a:t>fundamental building block </a:t>
            </a:r>
            <a:r>
              <a:rPr lang="en-US" sz="2200" dirty="0"/>
              <a:t>of security, along with the consideration of time as an influencing factor</a:t>
            </a:r>
          </a:p>
          <a:p>
            <a:endParaRPr lang="en-US" sz="2200" dirty="0"/>
          </a:p>
          <a:p>
            <a:r>
              <a:rPr lang="en-US" sz="2200" dirty="0"/>
              <a:t>Our trust decision should depend on past </a:t>
            </a:r>
            <a:r>
              <a:rPr lang="en-US" sz="2200" b="1" dirty="0"/>
              <a:t>human-to-system</a:t>
            </a:r>
            <a:r>
              <a:rPr lang="en-US" sz="2200" dirty="0"/>
              <a:t> or </a:t>
            </a:r>
            <a:r>
              <a:rPr lang="en-US" sz="2200" b="1" dirty="0"/>
              <a:t>system-to-system</a:t>
            </a:r>
            <a:r>
              <a:rPr lang="en-US" sz="2200" dirty="0"/>
              <a:t> interactions, and all security operations such as authentication and access control should be based on this</a:t>
            </a:r>
          </a:p>
          <a:p>
            <a:endParaRPr lang="en-US" sz="2200" dirty="0"/>
          </a:p>
          <a:p>
            <a:r>
              <a:rPr lang="en-US" sz="2200" dirty="0"/>
              <a:t>In other words</a:t>
            </a:r>
            <a:r>
              <a:rPr lang="en-US" sz="2200" b="1" dirty="0">
                <a:solidFill>
                  <a:srgbClr val="FF0000"/>
                </a:solidFill>
              </a:rPr>
              <a:t>, Provenance </a:t>
            </a:r>
            <a:r>
              <a:rPr lang="en-US" sz="2200" dirty="0"/>
              <a:t>of past interactions can be the </a:t>
            </a:r>
            <a:r>
              <a:rPr lang="en-US" sz="2200" b="1" dirty="0"/>
              <a:t>unifying fundamental building block </a:t>
            </a:r>
            <a:r>
              <a:rPr lang="en-US" sz="2200" dirty="0"/>
              <a:t>of all security, and can bring our real life security concepts to digital systems</a:t>
            </a:r>
          </a:p>
          <a:p>
            <a:endParaRPr lang="en-US" sz="2200" dirty="0"/>
          </a:p>
        </p:txBody>
      </p:sp>
      <p:sp>
        <p:nvSpPr>
          <p:cNvPr id="4" name="Slide Number Placeholder 3">
            <a:extLst>
              <a:ext uri="{FF2B5EF4-FFF2-40B4-BE49-F238E27FC236}">
                <a16:creationId xmlns:a16="http://schemas.microsoft.com/office/drawing/2014/main" id="{00D3D94D-7063-5125-D43A-637CE92CE6DA}"/>
              </a:ext>
            </a:extLst>
          </p:cNvPr>
          <p:cNvSpPr>
            <a:spLocks noGrp="1"/>
          </p:cNvSpPr>
          <p:nvPr>
            <p:ph type="sldNum" sz="quarter" idx="12"/>
          </p:nvPr>
        </p:nvSpPr>
        <p:spPr/>
        <p:txBody>
          <a:bodyPr/>
          <a:lstStyle/>
          <a:p>
            <a:fld id="{AFE5E086-C186-A74B-BDEE-5E77191BB5C4}" type="slidenum">
              <a:rPr lang="en-US" smtClean="0"/>
              <a:t>7</a:t>
            </a:fld>
            <a:endParaRPr lang="en-US"/>
          </a:p>
        </p:txBody>
      </p:sp>
    </p:spTree>
    <p:extLst>
      <p:ext uri="{BB962C8B-B14F-4D97-AF65-F5344CB8AC3E}">
        <p14:creationId xmlns:p14="http://schemas.microsoft.com/office/powerpoint/2010/main" val="224165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14CB8-02B4-7E4C-A0F2-11BAA80B59BE}"/>
              </a:ext>
            </a:extLst>
          </p:cNvPr>
          <p:cNvSpPr>
            <a:spLocks noGrp="1"/>
          </p:cNvSpPr>
          <p:nvPr>
            <p:ph idx="1"/>
          </p:nvPr>
        </p:nvSpPr>
        <p:spPr>
          <a:xfrm>
            <a:off x="838199" y="1825625"/>
            <a:ext cx="10811933" cy="4351338"/>
          </a:xfrm>
        </p:spPr>
        <p:txBody>
          <a:bodyPr>
            <a:normAutofit/>
          </a:bodyPr>
          <a:lstStyle/>
          <a:p>
            <a:pPr marL="0" indent="0" algn="ctr">
              <a:buNone/>
            </a:pPr>
            <a:r>
              <a:rPr lang="en-US" sz="4800" dirty="0"/>
              <a:t>What is </a:t>
            </a:r>
            <a:r>
              <a:rPr lang="en-US" sz="4800" b="1" dirty="0">
                <a:solidFill>
                  <a:srgbClr val="FF0000"/>
                </a:solidFill>
              </a:rPr>
              <a:t>Provenance </a:t>
            </a:r>
          </a:p>
          <a:p>
            <a:pPr marL="0" indent="0" algn="ctr">
              <a:buNone/>
            </a:pPr>
            <a:r>
              <a:rPr lang="en-US" sz="4800" dirty="0"/>
              <a:t>and why is it so important in real life?</a:t>
            </a:r>
          </a:p>
        </p:txBody>
      </p:sp>
      <p:sp>
        <p:nvSpPr>
          <p:cNvPr id="4" name="Slide Number Placeholder 3">
            <a:extLst>
              <a:ext uri="{FF2B5EF4-FFF2-40B4-BE49-F238E27FC236}">
                <a16:creationId xmlns:a16="http://schemas.microsoft.com/office/drawing/2014/main" id="{5B594F6F-C2D1-57F8-1175-9A129D44B292}"/>
              </a:ext>
            </a:extLst>
          </p:cNvPr>
          <p:cNvSpPr>
            <a:spLocks noGrp="1"/>
          </p:cNvSpPr>
          <p:nvPr>
            <p:ph type="sldNum" sz="quarter" idx="12"/>
          </p:nvPr>
        </p:nvSpPr>
        <p:spPr/>
        <p:txBody>
          <a:bodyPr/>
          <a:lstStyle/>
          <a:p>
            <a:fld id="{AFE5E086-C186-A74B-BDEE-5E77191BB5C4}" type="slidenum">
              <a:rPr lang="en-US" smtClean="0"/>
              <a:t>8</a:t>
            </a:fld>
            <a:endParaRPr lang="en-US"/>
          </a:p>
        </p:txBody>
      </p:sp>
    </p:spTree>
    <p:extLst>
      <p:ext uri="{BB962C8B-B14F-4D97-AF65-F5344CB8AC3E}">
        <p14:creationId xmlns:p14="http://schemas.microsoft.com/office/powerpoint/2010/main" val="1253680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5F66-9BD9-EE90-9244-AEAE6034814A}"/>
              </a:ext>
            </a:extLst>
          </p:cNvPr>
          <p:cNvSpPr>
            <a:spLocks noGrp="1"/>
          </p:cNvSpPr>
          <p:nvPr>
            <p:ph type="title"/>
          </p:nvPr>
        </p:nvSpPr>
        <p:spPr>
          <a:xfrm>
            <a:off x="7823199" y="962378"/>
            <a:ext cx="4106333" cy="1325563"/>
          </a:xfrm>
        </p:spPr>
        <p:txBody>
          <a:bodyPr>
            <a:normAutofit fontScale="90000"/>
          </a:bodyPr>
          <a:lstStyle/>
          <a:p>
            <a:r>
              <a:rPr lang="en-US" dirty="0"/>
              <a:t>Real world Example of the Use of Provenance</a:t>
            </a:r>
          </a:p>
        </p:txBody>
      </p:sp>
      <p:sp>
        <p:nvSpPr>
          <p:cNvPr id="4" name="Title 1">
            <a:extLst>
              <a:ext uri="{FF2B5EF4-FFF2-40B4-BE49-F238E27FC236}">
                <a16:creationId xmlns:a16="http://schemas.microsoft.com/office/drawing/2014/main" id="{5BABD711-32C1-D5EB-7BFA-F9BD6C3255EF}"/>
              </a:ext>
            </a:extLst>
          </p:cNvPr>
          <p:cNvSpPr txBox="1">
            <a:spLocks/>
          </p:cNvSpPr>
          <p:nvPr/>
        </p:nvSpPr>
        <p:spPr>
          <a:xfrm>
            <a:off x="457200" y="152400"/>
            <a:ext cx="82296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Let’s play a game</a:t>
            </a:r>
            <a:endParaRPr lang="en-US" dirty="0"/>
          </a:p>
        </p:txBody>
      </p:sp>
      <p:sp>
        <p:nvSpPr>
          <p:cNvPr id="5" name="Content Placeholder 2">
            <a:extLst>
              <a:ext uri="{FF2B5EF4-FFF2-40B4-BE49-F238E27FC236}">
                <a16:creationId xmlns:a16="http://schemas.microsoft.com/office/drawing/2014/main" id="{FE4A8487-AD8F-39E2-3115-9E91284627D5}"/>
              </a:ext>
            </a:extLst>
          </p:cNvPr>
          <p:cNvSpPr>
            <a:spLocks noGrp="1"/>
          </p:cNvSpPr>
          <p:nvPr>
            <p:ph idx="1"/>
          </p:nvPr>
        </p:nvSpPr>
        <p:spPr>
          <a:xfrm>
            <a:off x="457200" y="5410200"/>
            <a:ext cx="8229600" cy="868363"/>
          </a:xfrm>
        </p:spPr>
        <p:txBody>
          <a:bodyPr>
            <a:normAutofit/>
          </a:bodyPr>
          <a:lstStyle/>
          <a:p>
            <a:pPr algn="ctr">
              <a:buNone/>
            </a:pPr>
            <a:r>
              <a:rPr lang="en-US" dirty="0"/>
              <a:t>Can you spot the fake </a:t>
            </a:r>
            <a:r>
              <a:rPr lang="en-US" b="1" dirty="0"/>
              <a:t>Picasso</a:t>
            </a:r>
            <a:r>
              <a:rPr lang="en-US" dirty="0"/>
              <a:t>?</a:t>
            </a:r>
          </a:p>
        </p:txBody>
      </p:sp>
      <p:pic>
        <p:nvPicPr>
          <p:cNvPr id="6" name="Picture 4">
            <a:extLst>
              <a:ext uri="{FF2B5EF4-FFF2-40B4-BE49-F238E27FC236}">
                <a16:creationId xmlns:a16="http://schemas.microsoft.com/office/drawing/2014/main" id="{60295A78-4F05-637A-CE60-94CA0140FEEF}"/>
              </a:ext>
            </a:extLst>
          </p:cNvPr>
          <p:cNvPicPr>
            <a:picLocks noChangeAspect="1" noChangeArrowheads="1"/>
          </p:cNvPicPr>
          <p:nvPr/>
        </p:nvPicPr>
        <p:blipFill>
          <a:blip r:embed="rId2"/>
          <a:srcRect/>
          <a:stretch>
            <a:fillRect/>
          </a:stretch>
        </p:blipFill>
        <p:spPr bwMode="auto">
          <a:xfrm>
            <a:off x="2057400" y="1676400"/>
            <a:ext cx="1600200" cy="2182091"/>
          </a:xfrm>
          <a:prstGeom prst="rect">
            <a:avLst/>
          </a:prstGeom>
          <a:noFill/>
          <a:ln w="9525">
            <a:noFill/>
            <a:miter lim="800000"/>
            <a:headEnd/>
            <a:tailEnd/>
          </a:ln>
          <a:effectLst/>
        </p:spPr>
      </p:pic>
      <p:pic>
        <p:nvPicPr>
          <p:cNvPr id="7" name="Picture 4">
            <a:extLst>
              <a:ext uri="{FF2B5EF4-FFF2-40B4-BE49-F238E27FC236}">
                <a16:creationId xmlns:a16="http://schemas.microsoft.com/office/drawing/2014/main" id="{F274D314-7A2F-80E4-6763-CB1A8247EA1E}"/>
              </a:ext>
            </a:extLst>
          </p:cNvPr>
          <p:cNvPicPr>
            <a:picLocks noChangeAspect="1" noChangeArrowheads="1"/>
          </p:cNvPicPr>
          <p:nvPr/>
        </p:nvPicPr>
        <p:blipFill>
          <a:blip r:embed="rId3"/>
          <a:srcRect/>
          <a:stretch>
            <a:fillRect/>
          </a:stretch>
        </p:blipFill>
        <p:spPr bwMode="auto">
          <a:xfrm>
            <a:off x="5562600" y="1676400"/>
            <a:ext cx="1524000" cy="2036618"/>
          </a:xfrm>
          <a:prstGeom prst="rect">
            <a:avLst/>
          </a:prstGeom>
          <a:noFill/>
          <a:ln w="9525">
            <a:noFill/>
            <a:miter lim="800000"/>
            <a:headEnd/>
            <a:tailEnd/>
          </a:ln>
          <a:effectLst/>
        </p:spPr>
      </p:pic>
      <p:sp>
        <p:nvSpPr>
          <p:cNvPr id="8" name="TextBox 7">
            <a:extLst>
              <a:ext uri="{FF2B5EF4-FFF2-40B4-BE49-F238E27FC236}">
                <a16:creationId xmlns:a16="http://schemas.microsoft.com/office/drawing/2014/main" id="{36ADEA44-96D7-8A3B-B6A3-B9A09B3A4F00}"/>
              </a:ext>
            </a:extLst>
          </p:cNvPr>
          <p:cNvSpPr txBox="1"/>
          <p:nvPr/>
        </p:nvSpPr>
        <p:spPr>
          <a:xfrm>
            <a:off x="1143000" y="4114800"/>
            <a:ext cx="3429000" cy="523220"/>
          </a:xfrm>
          <a:prstGeom prst="rect">
            <a:avLst/>
          </a:prstGeom>
          <a:noFill/>
        </p:spPr>
        <p:txBody>
          <a:bodyPr wrap="square" rtlCol="0">
            <a:spAutoFit/>
          </a:bodyPr>
          <a:lstStyle/>
          <a:p>
            <a:pPr algn="ctr"/>
            <a:r>
              <a:rPr lang="en-US" b="1" dirty="0"/>
              <a:t>Real</a:t>
            </a:r>
            <a:r>
              <a:rPr lang="en-US" dirty="0"/>
              <a:t>, worth </a:t>
            </a:r>
            <a:r>
              <a:rPr lang="en-US" sz="2800" dirty="0"/>
              <a:t>$</a:t>
            </a:r>
            <a:r>
              <a:rPr lang="en-US" sz="2800" b="1" dirty="0"/>
              <a:t>101.8</a:t>
            </a:r>
            <a:r>
              <a:rPr lang="en-US" sz="2800" dirty="0"/>
              <a:t> million</a:t>
            </a:r>
          </a:p>
        </p:txBody>
      </p:sp>
      <p:sp>
        <p:nvSpPr>
          <p:cNvPr id="9" name="TextBox 8">
            <a:extLst>
              <a:ext uri="{FF2B5EF4-FFF2-40B4-BE49-F238E27FC236}">
                <a16:creationId xmlns:a16="http://schemas.microsoft.com/office/drawing/2014/main" id="{EE6F6942-1EA1-178F-AF79-571FFD55D71E}"/>
              </a:ext>
            </a:extLst>
          </p:cNvPr>
          <p:cNvSpPr txBox="1"/>
          <p:nvPr/>
        </p:nvSpPr>
        <p:spPr>
          <a:xfrm>
            <a:off x="5410200" y="4114800"/>
            <a:ext cx="2209800" cy="738664"/>
          </a:xfrm>
          <a:prstGeom prst="rect">
            <a:avLst/>
          </a:prstGeom>
          <a:noFill/>
        </p:spPr>
        <p:txBody>
          <a:bodyPr wrap="square" rtlCol="0">
            <a:spAutoFit/>
          </a:bodyPr>
          <a:lstStyle/>
          <a:p>
            <a:r>
              <a:rPr lang="en-US" sz="2400" b="1" dirty="0">
                <a:solidFill>
                  <a:srgbClr val="C00000"/>
                </a:solidFill>
              </a:rPr>
              <a:t>Fake</a:t>
            </a:r>
            <a:r>
              <a:rPr lang="en-US" dirty="0"/>
              <a:t>, listed at eBay, worth nothing</a:t>
            </a:r>
          </a:p>
        </p:txBody>
      </p:sp>
      <p:sp>
        <p:nvSpPr>
          <p:cNvPr id="10" name="Slide Number Placeholder 9">
            <a:extLst>
              <a:ext uri="{FF2B5EF4-FFF2-40B4-BE49-F238E27FC236}">
                <a16:creationId xmlns:a16="http://schemas.microsoft.com/office/drawing/2014/main" id="{AC705F6C-4284-5B7B-1577-36EA7B6BF425}"/>
              </a:ext>
            </a:extLst>
          </p:cNvPr>
          <p:cNvSpPr>
            <a:spLocks noGrp="1"/>
          </p:cNvSpPr>
          <p:nvPr>
            <p:ph type="sldNum" sz="quarter" idx="12"/>
          </p:nvPr>
        </p:nvSpPr>
        <p:spPr/>
        <p:txBody>
          <a:bodyPr/>
          <a:lstStyle/>
          <a:p>
            <a:fld id="{AFE5E086-C186-A74B-BDEE-5E77191BB5C4}" type="slidenum">
              <a:rPr lang="en-US" smtClean="0"/>
              <a:t>9</a:t>
            </a:fld>
            <a:endParaRPr lang="en-US"/>
          </a:p>
        </p:txBody>
      </p:sp>
    </p:spTree>
    <p:extLst>
      <p:ext uri="{BB962C8B-B14F-4D97-AF65-F5344CB8AC3E}">
        <p14:creationId xmlns:p14="http://schemas.microsoft.com/office/powerpoint/2010/main" val="355290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400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9D1A45C2-7A90-5E4F-8A44-D05A963867AB}">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3507BD5-42AC-3548-9311-FFBCF4FBEBFD}">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4517</TotalTime>
  <Words>2503</Words>
  <Application>Microsoft Macintosh PowerPoint</Application>
  <PresentationFormat>Widescreen</PresentationFormat>
  <Paragraphs>320</Paragraphs>
  <Slides>51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Aptos</vt:lpstr>
      <vt:lpstr>Aptos Display</vt:lpstr>
      <vt:lpstr>Arial</vt:lpstr>
      <vt:lpstr>Calibri</vt:lpstr>
      <vt:lpstr>Helvetica</vt:lpstr>
      <vt:lpstr>Vrinda</vt:lpstr>
      <vt:lpstr>Wingdings</vt:lpstr>
      <vt:lpstr>Office Theme</vt:lpstr>
      <vt:lpstr>Provenance-Based Security in  Secure Dependable Systems</vt:lpstr>
      <vt:lpstr>Presenter Information</vt:lpstr>
      <vt:lpstr>Security: From Real Life to Dependable Systems</vt:lpstr>
      <vt:lpstr>There is a big disconnect between how we establish trust in real life vs. in the digital systems</vt:lpstr>
      <vt:lpstr>Security in Digital systems is often dependent on single factors</vt:lpstr>
      <vt:lpstr>Why is this happening?</vt:lpstr>
      <vt:lpstr>How do we merge our real life trust with security concepts in digital systems?</vt:lpstr>
      <vt:lpstr>PowerPoint Presentation</vt:lpstr>
      <vt:lpstr>Real world Example of the Use of Provenance</vt:lpstr>
      <vt:lpstr>So, how do art buyers authenticate art?</vt:lpstr>
      <vt:lpstr>Using Provenance for Security</vt:lpstr>
      <vt:lpstr>Interaction Provenance</vt:lpstr>
      <vt:lpstr>Challenges with Interaction Provenance</vt:lpstr>
      <vt:lpstr>Solutions for integrity and confidentiality</vt:lpstr>
      <vt:lpstr>PowerPoint Presentation</vt:lpstr>
      <vt:lpstr>Interaction Provenance Use Case 1:  Unified Authentication Factors</vt:lpstr>
      <vt:lpstr>Factors of Authentication</vt:lpstr>
      <vt:lpstr>Issues in Traditional Authentication</vt:lpstr>
      <vt:lpstr>Specific Issues</vt:lpstr>
      <vt:lpstr>Goals for the ideal authentication scheme</vt:lpstr>
      <vt:lpstr>PowerPoint Presentation</vt:lpstr>
      <vt:lpstr>Analogy from Social Authentication in real life</vt:lpstr>
      <vt:lpstr>Our Approach: Unification of Authentication Factors using Interaction Provenance </vt:lpstr>
      <vt:lpstr>Interaction Provenance for Authentication</vt:lpstr>
      <vt:lpstr>Application of interactions in authentication</vt:lpstr>
      <vt:lpstr>PowerPoint Presentation</vt:lpstr>
      <vt:lpstr>Concept | Interaction Provenance</vt:lpstr>
      <vt:lpstr>Interaction Provenance  Authentication (Overview)</vt:lpstr>
      <vt:lpstr>Interaction Provenance  Unified Authentication Factor</vt:lpstr>
      <vt:lpstr>Interaction Provenance  Unified Authentication Factor</vt:lpstr>
      <vt:lpstr>Interaction Provenance  Unified Authentication Factor</vt:lpstr>
      <vt:lpstr>Advantages of Interaction Provenance</vt:lpstr>
      <vt:lpstr>Advantages of Interaction Provenance</vt:lpstr>
      <vt:lpstr>Advantages of Interaction Provenance</vt:lpstr>
      <vt:lpstr>Advantages of Interaction Provenance</vt:lpstr>
      <vt:lpstr>Advantages of Interaction Provenance</vt:lpstr>
      <vt:lpstr>Other Advantages</vt:lpstr>
      <vt:lpstr>Fuzzy Authentication Interaction Provenance</vt:lpstr>
      <vt:lpstr>Fuzzification of Interactions</vt:lpstr>
      <vt:lpstr>Fuzzy Ranges</vt:lpstr>
      <vt:lpstr>Fuzzy Control Logic (why is it awesome?) Examples of Linguistic Policies</vt:lpstr>
      <vt:lpstr>Fuzzy Control Logic (why is it even more awesome?) Visualization using Contour Maps</vt:lpstr>
      <vt:lpstr>Implementation Interaction Provenance Aware File Server</vt:lpstr>
      <vt:lpstr>Interaction Provenance Recording Protocol</vt:lpstr>
      <vt:lpstr>Interaction Provenance Authentication Protocol</vt:lpstr>
      <vt:lpstr>Interaction provenance Use Case 2: Securing Healthcare devices</vt:lpstr>
      <vt:lpstr>Interaction provenance for Securing Healthcare devices</vt:lpstr>
      <vt:lpstr>Other Applications</vt:lpstr>
      <vt:lpstr>Key Takeway</vt:lpstr>
      <vt:lpstr>Acknowledgements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Hasan, Ragib</dc:creator>
  <cp:lastModifiedBy>Hasan, Ragib</cp:lastModifiedBy>
  <cp:revision>53</cp:revision>
  <dcterms:created xsi:type="dcterms:W3CDTF">2024-10-29T19:04:42Z</dcterms:created>
  <dcterms:modified xsi:type="dcterms:W3CDTF">2024-11-01T22:22:19Z</dcterms:modified>
</cp:coreProperties>
</file>